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3"/>
  </p:notesMasterIdLst>
  <p:sldIdLst>
    <p:sldId id="294" r:id="rId2"/>
    <p:sldId id="295" r:id="rId3"/>
    <p:sldId id="363" r:id="rId4"/>
    <p:sldId id="296" r:id="rId5"/>
    <p:sldId id="364" r:id="rId6"/>
    <p:sldId id="369" r:id="rId7"/>
    <p:sldId id="365" r:id="rId8"/>
    <p:sldId id="371" r:id="rId9"/>
    <p:sldId id="712" r:id="rId10"/>
    <p:sldId id="713" r:id="rId11"/>
    <p:sldId id="714" r:id="rId12"/>
    <p:sldId id="715" r:id="rId13"/>
    <p:sldId id="366" r:id="rId14"/>
    <p:sldId id="368" r:id="rId15"/>
    <p:sldId id="602" r:id="rId16"/>
    <p:sldId id="711" r:id="rId17"/>
    <p:sldId id="672" r:id="rId18"/>
    <p:sldId id="367" r:id="rId19"/>
    <p:sldId id="293" r:id="rId20"/>
    <p:sldId id="717" r:id="rId21"/>
    <p:sldId id="718" r:id="rId22"/>
    <p:sldId id="719" r:id="rId23"/>
    <p:sldId id="720" r:id="rId24"/>
    <p:sldId id="721" r:id="rId25"/>
    <p:sldId id="722" r:id="rId26"/>
    <p:sldId id="723" r:id="rId27"/>
    <p:sldId id="724" r:id="rId28"/>
    <p:sldId id="725" r:id="rId29"/>
    <p:sldId id="726" r:id="rId30"/>
    <p:sldId id="727" r:id="rId31"/>
    <p:sldId id="728" r:id="rId32"/>
    <p:sldId id="729" r:id="rId33"/>
    <p:sldId id="730" r:id="rId34"/>
    <p:sldId id="731" r:id="rId35"/>
    <p:sldId id="732" r:id="rId36"/>
    <p:sldId id="287" r:id="rId37"/>
    <p:sldId id="733" r:id="rId38"/>
    <p:sldId id="734" r:id="rId39"/>
    <p:sldId id="735" r:id="rId40"/>
    <p:sldId id="736" r:id="rId41"/>
    <p:sldId id="737" r:id="rId42"/>
    <p:sldId id="738" r:id="rId43"/>
    <p:sldId id="739" r:id="rId44"/>
    <p:sldId id="740" r:id="rId45"/>
    <p:sldId id="357" r:id="rId46"/>
    <p:sldId id="741" r:id="rId47"/>
    <p:sldId id="742" r:id="rId48"/>
    <p:sldId id="743" r:id="rId49"/>
    <p:sldId id="744" r:id="rId50"/>
    <p:sldId id="745" r:id="rId51"/>
    <p:sldId id="746" r:id="rId52"/>
    <p:sldId id="747" r:id="rId53"/>
    <p:sldId id="748" r:id="rId54"/>
    <p:sldId id="749" r:id="rId55"/>
    <p:sldId id="750" r:id="rId56"/>
    <p:sldId id="751" r:id="rId57"/>
    <p:sldId id="752" r:id="rId58"/>
    <p:sldId id="753" r:id="rId59"/>
    <p:sldId id="754" r:id="rId60"/>
    <p:sldId id="755" r:id="rId61"/>
    <p:sldId id="756" r:id="rId62"/>
    <p:sldId id="757" r:id="rId63"/>
    <p:sldId id="758" r:id="rId64"/>
    <p:sldId id="759" r:id="rId65"/>
    <p:sldId id="760" r:id="rId66"/>
    <p:sldId id="761" r:id="rId67"/>
    <p:sldId id="762" r:id="rId68"/>
    <p:sldId id="763" r:id="rId69"/>
    <p:sldId id="764" r:id="rId70"/>
    <p:sldId id="765" r:id="rId71"/>
    <p:sldId id="766" r:id="rId72"/>
    <p:sldId id="600" r:id="rId73"/>
    <p:sldId id="601" r:id="rId74"/>
    <p:sldId id="361" r:id="rId75"/>
    <p:sldId id="359" r:id="rId76"/>
    <p:sldId id="603" r:id="rId77"/>
    <p:sldId id="604" r:id="rId78"/>
    <p:sldId id="605" r:id="rId79"/>
    <p:sldId id="716" r:id="rId80"/>
    <p:sldId id="389" r:id="rId81"/>
    <p:sldId id="817" r:id="rId82"/>
    <p:sldId id="818" r:id="rId83"/>
    <p:sldId id="819" r:id="rId84"/>
    <p:sldId id="820" r:id="rId85"/>
    <p:sldId id="821" r:id="rId86"/>
    <p:sldId id="822" r:id="rId87"/>
    <p:sldId id="823" r:id="rId88"/>
    <p:sldId id="824" r:id="rId89"/>
    <p:sldId id="825" r:id="rId90"/>
    <p:sldId id="826" r:id="rId91"/>
    <p:sldId id="827" r:id="rId92"/>
    <p:sldId id="828" r:id="rId93"/>
    <p:sldId id="829" r:id="rId94"/>
    <p:sldId id="830" r:id="rId95"/>
    <p:sldId id="831" r:id="rId96"/>
    <p:sldId id="832" r:id="rId97"/>
    <p:sldId id="833" r:id="rId98"/>
    <p:sldId id="834" r:id="rId99"/>
    <p:sldId id="835" r:id="rId100"/>
    <p:sldId id="836" r:id="rId101"/>
    <p:sldId id="837" r:id="rId102"/>
    <p:sldId id="838" r:id="rId103"/>
    <p:sldId id="839" r:id="rId104"/>
    <p:sldId id="840" r:id="rId105"/>
    <p:sldId id="841" r:id="rId106"/>
    <p:sldId id="842" r:id="rId107"/>
    <p:sldId id="843" r:id="rId108"/>
    <p:sldId id="844" r:id="rId109"/>
    <p:sldId id="390" r:id="rId110"/>
    <p:sldId id="845" r:id="rId111"/>
    <p:sldId id="846" r:id="rId112"/>
    <p:sldId id="847" r:id="rId113"/>
    <p:sldId id="848" r:id="rId114"/>
    <p:sldId id="849" r:id="rId115"/>
    <p:sldId id="850" r:id="rId116"/>
    <p:sldId id="851" r:id="rId117"/>
    <p:sldId id="852" r:id="rId118"/>
    <p:sldId id="853" r:id="rId119"/>
    <p:sldId id="854" r:id="rId120"/>
    <p:sldId id="855" r:id="rId121"/>
    <p:sldId id="856" r:id="rId122"/>
    <p:sldId id="857" r:id="rId123"/>
    <p:sldId id="858" r:id="rId124"/>
    <p:sldId id="859" r:id="rId125"/>
    <p:sldId id="860" r:id="rId126"/>
    <p:sldId id="861" r:id="rId127"/>
    <p:sldId id="862" r:id="rId128"/>
    <p:sldId id="863" r:id="rId129"/>
    <p:sldId id="864" r:id="rId130"/>
    <p:sldId id="865" r:id="rId131"/>
    <p:sldId id="866" r:id="rId132"/>
    <p:sldId id="867" r:id="rId133"/>
    <p:sldId id="868" r:id="rId134"/>
    <p:sldId id="869" r:id="rId135"/>
    <p:sldId id="870" r:id="rId136"/>
    <p:sldId id="871" r:id="rId137"/>
    <p:sldId id="872" r:id="rId138"/>
    <p:sldId id="873" r:id="rId139"/>
    <p:sldId id="391" r:id="rId140"/>
    <p:sldId id="767" r:id="rId141"/>
    <p:sldId id="768" r:id="rId142"/>
    <p:sldId id="769" r:id="rId143"/>
    <p:sldId id="770" r:id="rId144"/>
    <p:sldId id="771" r:id="rId145"/>
    <p:sldId id="772" r:id="rId146"/>
    <p:sldId id="773" r:id="rId147"/>
    <p:sldId id="774" r:id="rId148"/>
    <p:sldId id="775" r:id="rId149"/>
    <p:sldId id="776" r:id="rId150"/>
    <p:sldId id="777" r:id="rId151"/>
    <p:sldId id="778" r:id="rId152"/>
    <p:sldId id="779" r:id="rId153"/>
    <p:sldId id="780" r:id="rId154"/>
    <p:sldId id="781" r:id="rId155"/>
    <p:sldId id="782" r:id="rId156"/>
    <p:sldId id="783" r:id="rId157"/>
    <p:sldId id="784" r:id="rId158"/>
    <p:sldId id="785" r:id="rId159"/>
    <p:sldId id="786" r:id="rId160"/>
    <p:sldId id="787" r:id="rId161"/>
    <p:sldId id="788" r:id="rId162"/>
    <p:sldId id="789" r:id="rId163"/>
    <p:sldId id="790" r:id="rId164"/>
    <p:sldId id="791" r:id="rId165"/>
    <p:sldId id="792" r:id="rId166"/>
    <p:sldId id="793" r:id="rId167"/>
    <p:sldId id="794" r:id="rId168"/>
    <p:sldId id="795" r:id="rId169"/>
    <p:sldId id="796" r:id="rId170"/>
    <p:sldId id="797" r:id="rId171"/>
    <p:sldId id="798" r:id="rId172"/>
    <p:sldId id="799" r:id="rId173"/>
    <p:sldId id="800" r:id="rId174"/>
    <p:sldId id="801" r:id="rId175"/>
    <p:sldId id="802" r:id="rId176"/>
    <p:sldId id="803" r:id="rId177"/>
    <p:sldId id="804" r:id="rId178"/>
    <p:sldId id="805" r:id="rId179"/>
    <p:sldId id="806" r:id="rId180"/>
    <p:sldId id="807" r:id="rId181"/>
    <p:sldId id="808" r:id="rId182"/>
    <p:sldId id="809" r:id="rId183"/>
    <p:sldId id="810" r:id="rId184"/>
    <p:sldId id="811" r:id="rId185"/>
    <p:sldId id="812" r:id="rId186"/>
    <p:sldId id="813" r:id="rId187"/>
    <p:sldId id="814" r:id="rId188"/>
    <p:sldId id="815" r:id="rId189"/>
    <p:sldId id="816" r:id="rId190"/>
    <p:sldId id="673" r:id="rId191"/>
    <p:sldId id="874" r:id="rId192"/>
    <p:sldId id="875" r:id="rId193"/>
    <p:sldId id="876" r:id="rId194"/>
    <p:sldId id="877" r:id="rId195"/>
    <p:sldId id="878" r:id="rId196"/>
    <p:sldId id="879" r:id="rId197"/>
    <p:sldId id="880" r:id="rId198"/>
    <p:sldId id="881" r:id="rId199"/>
    <p:sldId id="882" r:id="rId200"/>
    <p:sldId id="883" r:id="rId201"/>
    <p:sldId id="884" r:id="rId202"/>
    <p:sldId id="885" r:id="rId203"/>
    <p:sldId id="886" r:id="rId204"/>
    <p:sldId id="887" r:id="rId205"/>
    <p:sldId id="888" r:id="rId206"/>
    <p:sldId id="889" r:id="rId207"/>
    <p:sldId id="890" r:id="rId208"/>
    <p:sldId id="891" r:id="rId209"/>
    <p:sldId id="892" r:id="rId210"/>
    <p:sldId id="893" r:id="rId211"/>
    <p:sldId id="894" r:id="rId2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63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tableStyles" Target="tableStyle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presProps" Target="pres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viewProps" Target="view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49EE5-EAA5-40FE-BFC0-54C456BB245B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7FC26-A880-4A31-B402-7EFF83C123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230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437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777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51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1679511" y="429938"/>
            <a:ext cx="7335172" cy="263902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871532" y="2918016"/>
            <a:ext cx="192021" cy="432049"/>
            <a:chOff x="4815008" y="1484784"/>
            <a:chExt cx="216024" cy="648072"/>
          </a:xfrm>
        </p:grpSpPr>
        <p:sp>
          <p:nvSpPr>
            <p:cNvPr id="8" name="직사각형 7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solidFill>
                  <a:srgbClr val="6521AF"/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852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2020-04-10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6192012" y="2780928"/>
            <a:ext cx="5856651" cy="214531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6420011" y="1739868"/>
            <a:ext cx="238668" cy="537004"/>
            <a:chOff x="4815008" y="1484784"/>
            <a:chExt cx="216024" cy="648072"/>
          </a:xfrm>
        </p:grpSpPr>
        <p:sp>
          <p:nvSpPr>
            <p:cNvPr id="10" name="직사각형 9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7584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962423" y="116632"/>
            <a:ext cx="964607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31371" y="1176869"/>
            <a:ext cx="11346142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1424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743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59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082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38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291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438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50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32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73827-DB60-4C67-8934-FAAD3AF6B10E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437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omntoms/" TargetMode="External"/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6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46.png"/><Relationship Id="rId7" Type="http://schemas.openxmlformats.org/officeDocument/2006/relationships/image" Target="../media/image6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96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5.png"/><Relationship Id="rId7" Type="http://schemas.openxmlformats.org/officeDocument/2006/relationships/image" Target="../media/image11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5.png"/><Relationship Id="rId4" Type="http://schemas.openxmlformats.org/officeDocument/2006/relationships/image" Target="../media/image116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7.png"/><Relationship Id="rId7" Type="http://schemas.openxmlformats.org/officeDocument/2006/relationships/image" Target="../media/image11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5.png"/><Relationship Id="rId4" Type="http://schemas.openxmlformats.org/officeDocument/2006/relationships/image" Target="../media/image1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image" Target="../media/image129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4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5.png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4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4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4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4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4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3.png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4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5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6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5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6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6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4.14:6080/e_Zones/main.do" TargetMode="Externa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en-US" altLang="ko-KR" b="1" dirty="0" smtClean="0"/>
              <a:t>e – Zone</a:t>
            </a:r>
            <a:br>
              <a:rPr lang="en-US" altLang="ko-KR" b="1" dirty="0" smtClean="0"/>
            </a:b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66691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/>
              <a:t>상세 </a:t>
            </a:r>
            <a:r>
              <a:rPr lang="en-US" altLang="ko-KR" dirty="0"/>
              <a:t>- </a:t>
            </a:r>
            <a:r>
              <a:rPr lang="ko-KR" altLang="en-US" dirty="0" smtClean="0"/>
              <a:t>서희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1969290"/>
            <a:ext cx="11576649" cy="2953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421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모바일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세미나존 정보</a:t>
            </a:r>
            <a:endParaRPr lang="ko-KR" altLang="en-US" sz="3600" b="0" dirty="0"/>
          </a:p>
        </p:txBody>
      </p:sp>
      <p:sp>
        <p:nvSpPr>
          <p:cNvPr id="14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9;g7c553259d1_0_81"/>
          <p:cNvGraphicFramePr/>
          <p:nvPr>
            <p:extLst/>
          </p:nvPr>
        </p:nvGraphicFramePr>
        <p:xfrm>
          <a:off x="8099052" y="4239106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6" name="Google Shape;173;g7c553259d1_0_81"/>
          <p:cNvSpPr/>
          <p:nvPr/>
        </p:nvSpPr>
        <p:spPr>
          <a:xfrm>
            <a:off x="2150544" y="212120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702" y="1678910"/>
            <a:ext cx="3041452" cy="4572000"/>
          </a:xfrm>
          <a:prstGeom prst="rect">
            <a:avLst/>
          </a:prstGeom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099052" y="3324810"/>
          <a:ext cx="26406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406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558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세미나존 </a:t>
            </a:r>
            <a:r>
              <a:rPr lang="ko-KR" altLang="en-US" sz="3600" b="0"/>
              <a:t>후기 목록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65185" y="3382374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후기 화면 목록을 보여지게 함</a:t>
                      </a:r>
                      <a:endParaRPr lang="en-US" altLang="ko-KR" sz="1500" b="0" u="none" strike="noStrike" cap="none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박스에는 해당 세미나존 이름들이 있고 그걸 선택하게 되면 그 해당 세미나존 이름 후기 글만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109" y="2155160"/>
            <a:ext cx="5595342" cy="3619500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65185" y="2221470"/>
          <a:ext cx="2572943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72943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  <a:endParaRPr lang="en-US" altLang="ko-KR" sz="14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361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2800" b="0" smtClean="0"/>
              <a:t>[</a:t>
            </a:r>
            <a:r>
              <a:rPr lang="ko-KR" altLang="en-US" sz="2800" b="0" smtClean="0"/>
              <a:t>화면설계</a:t>
            </a:r>
            <a:r>
              <a:rPr lang="en-US" altLang="ko-KR" sz="2800" b="0" smtClean="0"/>
              <a:t>] </a:t>
            </a:r>
            <a:r>
              <a:rPr lang="ko-KR" altLang="en-US" sz="2800" b="0" smtClean="0"/>
              <a:t>사용자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웹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세미나존 </a:t>
            </a:r>
            <a:r>
              <a:rPr lang="ko-KR" altLang="en-US" sz="2800" b="0"/>
              <a:t>후기 </a:t>
            </a:r>
            <a:r>
              <a:rPr lang="ko-KR" altLang="en-US" sz="2800" b="0" smtClean="0"/>
              <a:t>목록 </a:t>
            </a:r>
            <a:r>
              <a:rPr lang="en-US" altLang="ko-KR" sz="2800" b="0" smtClean="0"/>
              <a:t>-</a:t>
            </a:r>
            <a:r>
              <a:rPr lang="ko-KR" altLang="en-US" sz="2800" b="0" smtClean="0"/>
              <a:t>상세내용</a:t>
            </a:r>
            <a:endParaRPr lang="ko-KR" altLang="en-US" sz="2800" b="0"/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14412" y="3728360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타이틀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277" y="2034748"/>
            <a:ext cx="6090853" cy="3708829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214412" y="2682817"/>
          <a:ext cx="2545426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542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285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200" b="0" smtClean="0"/>
              <a:t>[</a:t>
            </a:r>
            <a:r>
              <a:rPr lang="ko-KR" altLang="en-US" sz="3200" b="0" smtClean="0"/>
              <a:t>화면설계</a:t>
            </a:r>
            <a:r>
              <a:rPr lang="en-US" altLang="ko-KR" sz="3200" b="0" smtClean="0"/>
              <a:t>] </a:t>
            </a:r>
            <a:r>
              <a:rPr lang="ko-KR" altLang="en-US" sz="3200" b="0" smtClean="0"/>
              <a:t>사용자 </a:t>
            </a:r>
            <a:r>
              <a:rPr lang="en-US" altLang="ko-KR" sz="3200" b="0" smtClean="0"/>
              <a:t>– </a:t>
            </a:r>
            <a:r>
              <a:rPr lang="ko-KR" altLang="en-US" sz="3200" b="0" smtClean="0"/>
              <a:t>모바일</a:t>
            </a:r>
            <a:r>
              <a:rPr lang="en-US" altLang="ko-KR" sz="3200" b="0"/>
              <a:t> </a:t>
            </a:r>
            <a:r>
              <a:rPr lang="en-US" altLang="ko-KR" sz="3200" b="0" smtClean="0"/>
              <a:t>- </a:t>
            </a:r>
            <a:r>
              <a:rPr lang="ko-KR" altLang="en-US" sz="3200" b="0" smtClean="0"/>
              <a:t>세미나존 </a:t>
            </a:r>
            <a:r>
              <a:rPr lang="ko-KR" altLang="en-US" sz="3200" b="0"/>
              <a:t>후기 </a:t>
            </a:r>
            <a:r>
              <a:rPr lang="ko-KR" altLang="en-US" sz="3200" b="0" smtClean="0"/>
              <a:t>목록</a:t>
            </a:r>
            <a:endParaRPr lang="ko-KR" altLang="en-US" sz="3200" b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213590" y="4214392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후기 목록들을 보여지게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331" y="1617000"/>
            <a:ext cx="3304579" cy="469582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3532671" y="188102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213590" y="3126690"/>
          <a:ext cx="2230842" cy="8382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kb_user_m_semiZoneComm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938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 smtClean="0"/>
              <a:t>]</a:t>
            </a:r>
            <a:r>
              <a:rPr lang="ko-KR" altLang="en-US" sz="2800" b="0" smtClean="0"/>
              <a:t>사용자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모바일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세미나존 </a:t>
            </a:r>
            <a:r>
              <a:rPr lang="ko-KR" altLang="en-US" sz="2800" b="0"/>
              <a:t>후기 </a:t>
            </a:r>
            <a:r>
              <a:rPr lang="ko-KR" altLang="en-US" sz="2800" b="0" smtClean="0"/>
              <a:t>목록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상세내용 </a:t>
            </a:r>
            <a:endParaRPr lang="ko-KR" altLang="en-US" sz="2800" b="0"/>
          </a:p>
        </p:txBody>
      </p:sp>
      <p:sp>
        <p:nvSpPr>
          <p:cNvPr id="12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193244" y="42308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후기의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016" y="1747840"/>
            <a:ext cx="2708672" cy="4581525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193244" y="3326593"/>
          <a:ext cx="2503093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03093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069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600" b="0"/>
              <a:t>[</a:t>
            </a:r>
            <a:r>
              <a:rPr lang="ko-KR" altLang="en-US" sz="3600" b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관리자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캐러셀 </a:t>
            </a:r>
            <a:r>
              <a:rPr lang="ko-KR" altLang="en-US" sz="3600" b="0"/>
              <a:t>배너 관리</a:t>
            </a: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164212" y="3896124"/>
          <a:ext cx="2869750" cy="65911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40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dirty="0"/>
                        <a:t>1</a:t>
                      </a:r>
                      <a:endParaRPr sz="1200" dirty="0"/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cap="none" noProof="0" dirty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2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Google Shape;168;g7c553259d1_0_81"/>
          <p:cNvSpPr/>
          <p:nvPr/>
        </p:nvSpPr>
        <p:spPr>
          <a:xfrm>
            <a:off x="1271338" y="1676409"/>
            <a:ext cx="6526163" cy="434679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219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66514" y="1819503"/>
            <a:ext cx="6528045" cy="3174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캐러셀</a:t>
            </a:r>
            <a:r>
              <a:rPr lang="ko-KR" altLang="en-US" sz="1463" dirty="0">
                <a:solidFill>
                  <a:schemeClr val="tx1"/>
                </a:solidFill>
              </a:rPr>
              <a:t> 배너 관리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258004" y="216265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63" b="1" dirty="0" err="1">
                <a:solidFill>
                  <a:schemeClr val="tx1"/>
                </a:solidFill>
              </a:rPr>
              <a:t>등록날짜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순서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이미지</a:t>
            </a:r>
            <a:r>
              <a:rPr lang="en-US" altLang="ko-KR" sz="1463" b="1" dirty="0">
                <a:solidFill>
                  <a:schemeClr val="tx1"/>
                </a:solidFill>
              </a:rPr>
              <a:t>		</a:t>
            </a:r>
            <a:r>
              <a:rPr lang="ko-KR" altLang="en-US" sz="1463" b="1" dirty="0">
                <a:solidFill>
                  <a:schemeClr val="tx1"/>
                </a:solidFill>
              </a:rPr>
              <a:t>링크 주소</a:t>
            </a:r>
            <a:r>
              <a:rPr lang="en-US" altLang="ko-KR" sz="1463" b="1" dirty="0">
                <a:solidFill>
                  <a:schemeClr val="tx1"/>
                </a:solidFill>
              </a:rPr>
              <a:t>	    </a:t>
            </a:r>
            <a:r>
              <a:rPr lang="ko-KR" altLang="en-US" sz="1463" b="1" dirty="0">
                <a:solidFill>
                  <a:schemeClr val="tx1"/>
                </a:solidFill>
              </a:rPr>
              <a:t>삭제  이동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263632" y="2436017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267571" y="4792894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264195" y="2714623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270386" y="299322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270386" y="328421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264196" y="245983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2020-02-01	1	banner1.jpg	www.naver.com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58004" y="273225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2	banner2.jpg	www.yahoo.co.kr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64196" y="3010857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3	banner3.jpg	www.google.com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275239" y="388629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6	banner7.jpg	www.coffebean.co.kr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264758" y="4152510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261817" y="3301370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2020-02-15	4	banner5.jpg	www.starbucks.co.kr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251336" y="356758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276104" y="3594263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5	banner6.jpg	</a:t>
            </a:r>
            <a:r>
              <a:rPr lang="en-US" altLang="ko-KR" sz="1300" dirty="0">
                <a:solidFill>
                  <a:schemeClr val="tx1"/>
                </a:solidFill>
                <a:hlinkClick r:id="rId2"/>
              </a:rPr>
              <a:t>www.tomntoms</a:t>
            </a:r>
            <a:r>
              <a:rPr lang="en-US" altLang="ko-KR" sz="1300" dirty="0">
                <a:solidFill>
                  <a:schemeClr val="tx1"/>
                </a:solidFill>
              </a:rPr>
              <a:t>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265623" y="3860481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280870" y="4178969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2020-02-18	7	banner8.jpg	www.davinci.co.kr	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270389" y="444518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275243" y="447164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2020-02-13	8	banner4.jpg	www.hollys.com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7384017" y="25176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382112" y="258734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385836" y="265055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384018" y="279343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382114" y="286313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385837" y="292635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378388" y="308048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376484" y="315018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380208" y="321340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382112" y="336753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380208" y="34372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383931" y="3500447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380293" y="36658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378388" y="37355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382112" y="379875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397180" y="394725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395275" y="401696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398999" y="408017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408438" y="4234305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406533" y="430401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7410257" y="436722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7408438" y="454949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7406533" y="461920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7410257" y="468241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6698240" y="2472136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6709496" y="274792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6703870" y="3029352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6703870" y="3316400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6720757" y="360344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726385" y="389612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6732014" y="418317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6737643" y="4492737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412947" y="4988069"/>
            <a:ext cx="908244" cy="773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등록하기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3399287" y="4982090"/>
            <a:ext cx="1126388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이미지를 등록하세요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4600758" y="4982440"/>
            <a:ext cx="2108739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링크 주소 입력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6800725" y="5207593"/>
            <a:ext cx="927895" cy="355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등록버튼</a:t>
            </a:r>
            <a:endParaRPr lang="ko-KR" altLang="en-US" sz="1463" dirty="0">
              <a:solidFill>
                <a:schemeClr val="tx1"/>
              </a:solidFill>
            </a:endParaRPr>
          </a:p>
        </p:txBody>
      </p:sp>
      <p:sp>
        <p:nvSpPr>
          <p:cNvPr id="68" name="Google Shape;173;g7c553259d1_0_81"/>
          <p:cNvSpPr/>
          <p:nvPr/>
        </p:nvSpPr>
        <p:spPr>
          <a:xfrm>
            <a:off x="7164313" y="2321001"/>
            <a:ext cx="245944" cy="2637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sz="1463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63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9" name="표 68"/>
          <p:cNvGraphicFramePr>
            <a:graphicFrameLocks noGrp="1"/>
          </p:cNvGraphicFramePr>
          <p:nvPr>
            <p:extLst/>
          </p:nvPr>
        </p:nvGraphicFramePr>
        <p:xfrm>
          <a:off x="8164212" y="3019210"/>
          <a:ext cx="2230842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smtClean="0">
                          <a:solidFill>
                            <a:schemeClr val="dk1"/>
                          </a:solidFill>
                        </a:rPr>
                        <a:t>kb_admin_carousel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990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관리자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회원정보관리</a:t>
            </a:r>
            <a:endParaRPr lang="ko-KR" altLang="en-US" sz="4000" b="0"/>
          </a:p>
        </p:txBody>
      </p:sp>
      <p:sp>
        <p:nvSpPr>
          <p:cNvPr id="70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1" name="Google Shape;169;g7c553259d1_0_81"/>
          <p:cNvGraphicFramePr/>
          <p:nvPr>
            <p:extLst/>
          </p:nvPr>
        </p:nvGraphicFramePr>
        <p:xfrm>
          <a:off x="8213590" y="3497703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수정 버튼 누르면 임시 비밀번호를 등록할 수 있게 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상태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박스를 수정하게 되면 변경되는 즉시 적용이 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smtClean="0"/>
                        <a:t>2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2" name="그림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940" y="2165584"/>
            <a:ext cx="5069086" cy="3105150"/>
          </a:xfrm>
          <a:prstGeom prst="rect">
            <a:avLst/>
          </a:prstGeom>
        </p:spPr>
      </p:pic>
      <p:sp>
        <p:nvSpPr>
          <p:cNvPr id="73" name="Google Shape;173;g7c553259d1_0_81"/>
          <p:cNvSpPr/>
          <p:nvPr/>
        </p:nvSpPr>
        <p:spPr>
          <a:xfrm>
            <a:off x="2890120" y="225474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8213590" y="24900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kb_admin_member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937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화면설계</a:t>
            </a:r>
            <a:r>
              <a:rPr lang="en-US" altLang="ko-KR" sz="4000" b="0"/>
              <a:t>] </a:t>
            </a:r>
            <a:r>
              <a:rPr lang="ko-KR" altLang="en-US" sz="4000" b="0" smtClean="0"/>
              <a:t>관리자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</a:t>
            </a:r>
            <a:r>
              <a:rPr lang="ko-KR" altLang="en-US" sz="4000" b="0"/>
              <a:t>관리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73596" y="41100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세미나존 목록을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97" y="2400323"/>
            <a:ext cx="5076825" cy="3419475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73596" y="314080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436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200" b="0"/>
              <a:t>[</a:t>
            </a:r>
            <a:r>
              <a:rPr lang="ko-KR" altLang="en-US" sz="3200" b="0"/>
              <a:t>화면설계</a:t>
            </a:r>
            <a:r>
              <a:rPr lang="en-US" altLang="ko-KR" sz="3200" b="0"/>
              <a:t>] </a:t>
            </a:r>
            <a:r>
              <a:rPr lang="ko-KR" altLang="en-US" sz="3200" b="0" smtClean="0"/>
              <a:t>관리자 </a:t>
            </a:r>
            <a:r>
              <a:rPr lang="en-US" altLang="ko-KR" sz="3200" b="0" smtClean="0"/>
              <a:t>–</a:t>
            </a:r>
            <a:r>
              <a:rPr lang="ko-KR" altLang="en-US" sz="3200" b="0" smtClean="0"/>
              <a:t>웹 </a:t>
            </a:r>
            <a:r>
              <a:rPr lang="en-US" altLang="ko-KR" sz="3200" b="0" smtClean="0"/>
              <a:t>- </a:t>
            </a:r>
            <a:r>
              <a:rPr lang="ko-KR" altLang="en-US" sz="3200" b="0" smtClean="0"/>
              <a:t>세미나존 </a:t>
            </a:r>
            <a:r>
              <a:rPr lang="ko-KR" altLang="en-US" sz="3200" b="0"/>
              <a:t>등록 및 수정</a:t>
            </a:r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71304" y="2723522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이미지 등록을 하게 되면 해당 이미지가 미리보기가 가능함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그리고 업데이트 하게 되면 등록날짜는 최근 등록날짜로 변경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522" y="1386306"/>
            <a:ext cx="5503100" cy="4887837"/>
          </a:xfrm>
          <a:prstGeom prst="rect">
            <a:avLst/>
          </a:prstGeom>
        </p:spPr>
      </p:pic>
      <p:sp>
        <p:nvSpPr>
          <p:cNvPr id="14" name="Google Shape;173;g7c553259d1_0_81"/>
          <p:cNvSpPr/>
          <p:nvPr/>
        </p:nvSpPr>
        <p:spPr>
          <a:xfrm>
            <a:off x="2451740" y="164212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271304" y="1654293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kb_admin_semiZoneUpt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834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90814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/>
              <a:t>상세 </a:t>
            </a:r>
            <a:r>
              <a:rPr lang="en-US" altLang="ko-KR" dirty="0"/>
              <a:t>- </a:t>
            </a:r>
            <a:r>
              <a:rPr lang="ko-KR" altLang="en-US" dirty="0" smtClean="0"/>
              <a:t>형준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692" y="1028173"/>
            <a:ext cx="9943042" cy="568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443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358993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470751" y="2073818"/>
            <a:ext cx="368111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7201" y="2425531"/>
            <a:ext cx="3788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3027776"/>
            <a:ext cx="461850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5649051"/>
            <a:ext cx="718504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10" y="6130741"/>
            <a:ext cx="3305028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826630"/>
            <a:ext cx="2422974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63086" y="5567198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7214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15137" y="243534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>
              <p:ext uri="{D42A27DB-BD31-4B8C-83A1-F6EECF244321}">
                <p14:modId xmlns:p14="http://schemas.microsoft.com/office/powerpoint/2010/main" val="1951572296"/>
              </p:ext>
            </p:extLst>
          </p:nvPr>
        </p:nvGraphicFramePr>
        <p:xfrm>
          <a:off x="8557506" y="2536380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컨텐츠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endParaRPr lang="en-US" altLang="ko-KR" sz="10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 smtClean="0"/>
                        <a:t>-</a:t>
                      </a:r>
                      <a:r>
                        <a:rPr lang="ko-KR" altLang="en-US" sz="1200" b="0" baseline="0" dirty="0" smtClean="0"/>
                        <a:t> 세미나를 소개하는 페이지</a:t>
                      </a:r>
                      <a:endParaRPr lang="en-US" altLang="ko-KR" sz="1200" b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세미나 정보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주최자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최대인원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장소 표시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10" y="2675182"/>
            <a:ext cx="718504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0789" y="2762031"/>
            <a:ext cx="486032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4249" y="5651421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smtClean="0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914" y="2677198"/>
            <a:ext cx="718504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377531" y="2765140"/>
            <a:ext cx="486032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92201" y="2821102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세미나 정보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985899"/>
              </p:ext>
            </p:extLst>
          </p:nvPr>
        </p:nvGraphicFramePr>
        <p:xfrm>
          <a:off x="5582691" y="3258843"/>
          <a:ext cx="2111450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8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995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예술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최대인원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장소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510" y="2753794"/>
            <a:ext cx="666843" cy="304843"/>
          </a:xfrm>
          <a:prstGeom prst="rect">
            <a:avLst/>
          </a:prstGeom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624522"/>
              </p:ext>
            </p:extLst>
          </p:nvPr>
        </p:nvGraphicFramePr>
        <p:xfrm>
          <a:off x="8557506" y="1283516"/>
          <a:ext cx="3491813" cy="103632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505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531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17770" y="245240"/>
            <a:ext cx="68659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1965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123609092"/>
              </p:ext>
            </p:extLst>
          </p:nvPr>
        </p:nvGraphicFramePr>
        <p:xfrm>
          <a:off x="851792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인원 선택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+,</a:t>
                      </a:r>
                      <a:r>
                        <a:rPr lang="en-US" sz="1200" baseline="0" dirty="0" smtClean="0"/>
                        <a:t> - </a:t>
                      </a:r>
                      <a:r>
                        <a:rPr lang="ko-KR" altLang="en-US" sz="1200" baseline="0" dirty="0" smtClean="0"/>
                        <a:t>버튼을 눌러 인원을 선택하면 결제 금액 자동 조절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729965"/>
              </p:ext>
            </p:extLst>
          </p:nvPr>
        </p:nvGraphicFramePr>
        <p:xfrm>
          <a:off x="131601" y="1283516"/>
          <a:ext cx="8040334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03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2096949"/>
            <a:ext cx="4676940" cy="1747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4236273"/>
            <a:ext cx="4799594" cy="17534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067" y="1953186"/>
            <a:ext cx="2278567" cy="45666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18980" y="191311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041605"/>
              </p:ext>
            </p:extLst>
          </p:nvPr>
        </p:nvGraphicFramePr>
        <p:xfrm>
          <a:off x="5621566" y="2372498"/>
          <a:ext cx="2204380" cy="2215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3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159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630524" y="1985738"/>
            <a:ext cx="754520" cy="255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인원선택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524" y="5315995"/>
            <a:ext cx="2195422" cy="4763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191" y="2561968"/>
            <a:ext cx="2171755" cy="4682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296" y="3105883"/>
            <a:ext cx="2082920" cy="5382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3653" y="3946163"/>
            <a:ext cx="2111563" cy="160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1671" y="4664132"/>
            <a:ext cx="2404169" cy="18827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679383" y="4146538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결제 금액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805470" y="4152184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 smtClean="0">
                <a:solidFill>
                  <a:schemeClr val="tx1"/>
                </a:solidFill>
              </a:rPr>
              <a:t>50000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원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39129" y="4745698"/>
            <a:ext cx="1458268" cy="105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*1</a:t>
            </a:r>
            <a:r>
              <a:rPr lang="ko-KR" altLang="en-US" sz="800" dirty="0" smtClean="0">
                <a:solidFill>
                  <a:srgbClr val="FF0000"/>
                </a:solidFill>
              </a:rPr>
              <a:t>인 금액 </a:t>
            </a:r>
            <a:r>
              <a:rPr lang="en-US" altLang="ko-KR" sz="800" dirty="0" smtClean="0">
                <a:solidFill>
                  <a:srgbClr val="FF0000"/>
                </a:solidFill>
              </a:rPr>
              <a:t>: 50,000 </a:t>
            </a:r>
            <a:r>
              <a:rPr lang="ko-KR" altLang="en-US" sz="800" dirty="0">
                <a:solidFill>
                  <a:srgbClr val="FF0000"/>
                </a:solidFill>
              </a:rPr>
              <a:t>원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595112"/>
              </p:ext>
            </p:extLst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200938" y="245240"/>
            <a:ext cx="689964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32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500106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61141"/>
            <a:ext cx="4044781" cy="3764498"/>
            <a:chOff x="387176" y="2261141"/>
            <a:chExt cx="4044781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61141"/>
              <a:ext cx="106268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1153527246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lang="en-US" altLang="ko-KR" sz="1200" baseline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784835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69670" y="195295"/>
            <a:ext cx="875752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617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44665"/>
            <a:ext cx="4044781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1054446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996392089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230846"/>
              </p:ext>
            </p:extLst>
          </p:nvPr>
        </p:nvGraphicFramePr>
        <p:xfrm>
          <a:off x="128482" y="1290487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822" y="2945264"/>
            <a:ext cx="2539611" cy="2214492"/>
          </a:xfrm>
          <a:prstGeom prst="rect">
            <a:avLst/>
          </a:prstGeom>
        </p:spPr>
      </p:pic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743634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87237" y="222351"/>
            <a:ext cx="970650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169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742983130"/>
              </p:ext>
            </p:extLst>
          </p:nvPr>
        </p:nvGraphicFramePr>
        <p:xfrm>
          <a:off x="8534283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세미나 상세페이지의 </a:t>
                      </a:r>
                      <a:r>
                        <a:rPr lang="ko-KR" altLang="en-US" sz="1200" dirty="0" err="1" smtClean="0"/>
                        <a:t>더보기를</a:t>
                      </a:r>
                      <a:r>
                        <a:rPr lang="ko-KR" altLang="en-US" sz="1200" dirty="0" smtClean="0"/>
                        <a:t> 클릭하면 페이지가 이동하여 더 많은 </a:t>
                      </a:r>
                      <a:r>
                        <a:rPr lang="en-US" altLang="ko-KR" sz="1200" dirty="0" smtClean="0"/>
                        <a:t>Q&amp;A</a:t>
                      </a:r>
                      <a:r>
                        <a:rPr lang="ko-KR" altLang="en-US" sz="1200" dirty="0" smtClean="0"/>
                        <a:t>를 </a:t>
                      </a:r>
                      <a:r>
                        <a:rPr lang="ko-KR" altLang="en-US" sz="1200" dirty="0" err="1" smtClean="0"/>
                        <a:t>볼수</a:t>
                      </a:r>
                      <a:r>
                        <a:rPr lang="ko-KR" altLang="en-US" sz="1200" dirty="0" smtClean="0"/>
                        <a:t>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16836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세미나 문의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817552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968307"/>
              </p:ext>
            </p:extLst>
          </p:nvPr>
        </p:nvGraphicFramePr>
        <p:xfrm>
          <a:off x="8534283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sh_user_w_semiDetail_semi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191559" y="250114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952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601902211"/>
              </p:ext>
            </p:extLst>
          </p:nvPr>
        </p:nvGraphicFramePr>
        <p:xfrm>
          <a:off x="8518128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2017" y="2261141"/>
            <a:ext cx="3969940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071167"/>
              </p:ext>
            </p:extLst>
          </p:nvPr>
        </p:nvGraphicFramePr>
        <p:xfrm>
          <a:off x="8518128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114866" y="241014"/>
            <a:ext cx="840326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754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262936665"/>
              </p:ext>
            </p:extLst>
          </p:nvPr>
        </p:nvGraphicFramePr>
        <p:xfrm>
          <a:off x="8494113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2017" y="2261141"/>
            <a:ext cx="3969940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117838"/>
            <a:ext cx="2437971" cy="3216321"/>
          </a:xfrm>
          <a:prstGeom prst="rect">
            <a:avLst/>
          </a:prstGeom>
        </p:spPr>
      </p:pic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294505"/>
              </p:ext>
            </p:extLst>
          </p:nvPr>
        </p:nvGraphicFramePr>
        <p:xfrm>
          <a:off x="131601" y="1297459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0142" y="2966439"/>
            <a:ext cx="2539611" cy="2214492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2064058" y="3028152"/>
            <a:ext cx="865436" cy="176367"/>
          </a:xfrm>
          <a:prstGeom prst="rect">
            <a:avLst/>
          </a:prstGeom>
          <a:solidFill>
            <a:srgbClr val="704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후기 작성하기</a:t>
            </a:r>
            <a:endParaRPr lang="ko-KR" altLang="en-US" sz="7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1040" y="4339717"/>
            <a:ext cx="1255744" cy="13856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4524" y="4297282"/>
            <a:ext cx="352474" cy="181000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21304"/>
              </p:ext>
            </p:extLst>
          </p:nvPr>
        </p:nvGraphicFramePr>
        <p:xfrm>
          <a:off x="8494113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114866" y="241014"/>
            <a:ext cx="927369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3967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이용후기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622481503"/>
              </p:ext>
            </p:extLst>
          </p:nvPr>
        </p:nvGraphicFramePr>
        <p:xfrm>
          <a:off x="8465079" y="238830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81840"/>
              </p:ext>
            </p:extLst>
          </p:nvPr>
        </p:nvGraphicFramePr>
        <p:xfrm>
          <a:off x="8465079" y="126645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r>
                        <a:rPr lang="en-US" altLang="ko-KR" sz="1700" b="0" u="none" strike="noStrike" cap="none" smtClean="0">
                          <a:solidFill>
                            <a:schemeClr val="dk1"/>
                          </a:solidFill>
                        </a:rPr>
                        <a:t>-review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114866" y="241014"/>
            <a:ext cx="927369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43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913385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352250740"/>
              </p:ext>
            </p:extLst>
          </p:nvPr>
        </p:nvGraphicFramePr>
        <p:xfrm>
          <a:off x="8534400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참여 인원 선택</a:t>
                      </a:r>
                      <a:endParaRPr lang="en-US" altLang="ko-KR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242" y="1492338"/>
            <a:ext cx="2413687" cy="476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930" y="4293191"/>
            <a:ext cx="142895" cy="133369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854069"/>
              </p:ext>
            </p:extLst>
          </p:nvPr>
        </p:nvGraphicFramePr>
        <p:xfrm>
          <a:off x="8534400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65305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 smtClean="0">
                <a:solidFill>
                  <a:schemeClr val="bg1"/>
                </a:solidFill>
              </a:rPr>
              <a:t> </a:t>
            </a:r>
            <a:r>
              <a:rPr lang="en-US" altLang="ko-KR" sz="2500" dirty="0">
                <a:solidFill>
                  <a:schemeClr val="bg1"/>
                </a:solidFill>
              </a:rPr>
              <a:t>-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655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900585609"/>
              </p:ext>
            </p:extLst>
          </p:nvPr>
        </p:nvGraphicFramePr>
        <p:xfrm>
          <a:off x="849424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소개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 </a:t>
                      </a:r>
                      <a:r>
                        <a:rPr lang="ko-KR" altLang="en-US" sz="1200" dirty="0" err="1" smtClean="0"/>
                        <a:t>콘텐츠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702" y="1479639"/>
            <a:ext cx="2633432" cy="49556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135552"/>
              </p:ext>
            </p:extLst>
          </p:nvPr>
        </p:nvGraphicFramePr>
        <p:xfrm>
          <a:off x="849424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612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/>
              <a:t>상세 </a:t>
            </a:r>
            <a:r>
              <a:rPr lang="en-US" altLang="ko-KR" dirty="0"/>
              <a:t>- </a:t>
            </a:r>
            <a:r>
              <a:rPr lang="ko-KR" altLang="en-US" dirty="0" smtClean="0"/>
              <a:t>현태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1641475"/>
            <a:ext cx="1148715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443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546285149"/>
              </p:ext>
            </p:extLst>
          </p:nvPr>
        </p:nvGraphicFramePr>
        <p:xfrm>
          <a:off x="8550875" y="2392244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안내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정보</a:t>
                      </a:r>
                      <a:r>
                        <a:rPr lang="ko-KR" altLang="en-US" sz="1200" baseline="0" dirty="0" smtClean="0"/>
                        <a:t>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243" y="1392195"/>
            <a:ext cx="2648016" cy="511914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330166"/>
              </p:ext>
            </p:extLst>
          </p:nvPr>
        </p:nvGraphicFramePr>
        <p:xfrm>
          <a:off x="8550875" y="1270394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659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631872289"/>
              </p:ext>
            </p:extLst>
          </p:nvPr>
        </p:nvGraphicFramePr>
        <p:xfrm>
          <a:off x="8460259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573" y="1479957"/>
            <a:ext cx="2455266" cy="4955059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272730"/>
              </p:ext>
            </p:extLst>
          </p:nvPr>
        </p:nvGraphicFramePr>
        <p:xfrm>
          <a:off x="8460259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040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4139807331"/>
              </p:ext>
            </p:extLst>
          </p:nvPr>
        </p:nvGraphicFramePr>
        <p:xfrm>
          <a:off x="8534398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sz="1500" dirty="0" smtClean="0"/>
                        <a:t>Q&amp;A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63019"/>
              </p:ext>
            </p:extLst>
          </p:nvPr>
        </p:nvGraphicFramePr>
        <p:xfrm>
          <a:off x="8534398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92256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928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97698494"/>
              </p:ext>
            </p:extLst>
          </p:nvPr>
        </p:nvGraphicFramePr>
        <p:xfrm>
          <a:off x="8517924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질문작성하기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229778"/>
              </p:ext>
            </p:extLst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1006237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25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418365518"/>
              </p:ext>
            </p:extLst>
          </p:nvPr>
        </p:nvGraphicFramePr>
        <p:xfrm>
          <a:off x="856735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이용후기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198716"/>
              </p:ext>
            </p:extLst>
          </p:nvPr>
        </p:nvGraphicFramePr>
        <p:xfrm>
          <a:off x="856735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89050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191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738846493"/>
              </p:ext>
            </p:extLst>
          </p:nvPr>
        </p:nvGraphicFramePr>
        <p:xfrm>
          <a:off x="856735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후기작성하기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603317"/>
              </p:ext>
            </p:extLst>
          </p:nvPr>
        </p:nvGraphicFramePr>
        <p:xfrm>
          <a:off x="856735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97417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072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577284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43" y="2435346"/>
            <a:ext cx="4333416" cy="35752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3"/>
          <p:cNvGraphicFramePr/>
          <p:nvPr>
            <p:extLst>
              <p:ext uri="{D42A27DB-BD31-4B8C-83A1-F6EECF244321}">
                <p14:modId xmlns:p14="http://schemas.microsoft.com/office/powerpoint/2010/main" val="3996306579"/>
              </p:ext>
            </p:extLst>
          </p:nvPr>
        </p:nvGraphicFramePr>
        <p:xfrm>
          <a:off x="8477462" y="2396021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대한 정보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8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결제 예정 금액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최종 결제 금액 표시</a:t>
                      </a:r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5219369" y="2062679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29946" y="2792627"/>
            <a:ext cx="2842054" cy="23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IT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최신 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공유 세미나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29946" y="3169805"/>
            <a:ext cx="3079552" cy="43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최신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8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r>
              <a:rPr lang="ko-KR" altLang="en-US" sz="8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휴대폰에 대해 토론하고 친목을 도모합니다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46" y="4434801"/>
            <a:ext cx="3885591" cy="106410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62739" y="4333353"/>
            <a:ext cx="3883823" cy="161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최신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7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휴대폰에 대해 토론하고 친목을 도모합니다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64692" y="1952368"/>
            <a:ext cx="944345" cy="296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신청하기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0743" y="2415339"/>
            <a:ext cx="944345" cy="1897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신청 세미나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91217" y="2865728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날짜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91217" y="3232736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mtClean="0">
                <a:solidFill>
                  <a:schemeClr val="bg1">
                    <a:lumMod val="50000"/>
                  </a:schemeClr>
                </a:solidFill>
              </a:rPr>
              <a:t>시간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430134" y="3608533"/>
            <a:ext cx="574300" cy="12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신청인원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873" y="4436591"/>
            <a:ext cx="383016" cy="1418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811" y="4434801"/>
            <a:ext cx="501868" cy="1901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089" y="4412255"/>
            <a:ext cx="276264" cy="19052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764692" y="203296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306901"/>
              </p:ext>
            </p:extLst>
          </p:nvPr>
        </p:nvGraphicFramePr>
        <p:xfrm>
          <a:off x="8477462" y="129987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659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3673892017"/>
              </p:ext>
            </p:extLst>
          </p:nvPr>
        </p:nvGraphicFramePr>
        <p:xfrm>
          <a:off x="852899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 입력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신청자명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연락처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err="1" smtClean="0"/>
                        <a:t>이메일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요청사항의 예약자 정보를 </a:t>
                      </a:r>
                      <a:r>
                        <a:rPr lang="ko-KR" altLang="en-US" sz="1200" baseline="0" dirty="0" err="1" smtClean="0"/>
                        <a:t>입력받음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221398" y="1877198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394451"/>
            <a:ext cx="2685601" cy="23825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42" y="2615954"/>
            <a:ext cx="228632" cy="1143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6825" y="4508664"/>
            <a:ext cx="228632" cy="114316"/>
          </a:xfrm>
          <a:prstGeom prst="rect">
            <a:avLst/>
          </a:prstGeom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7222"/>
              </p:ext>
            </p:extLst>
          </p:nvPr>
        </p:nvGraphicFramePr>
        <p:xfrm>
          <a:off x="852899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67" y="3460219"/>
            <a:ext cx="4552401" cy="315495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390171" y="1982621"/>
            <a:ext cx="4725027" cy="1495298"/>
            <a:chOff x="369347" y="1956570"/>
            <a:chExt cx="4824507" cy="14952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9275" y="1956570"/>
              <a:ext cx="4684579" cy="1318768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347" y="3015311"/>
              <a:ext cx="1912534" cy="436557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>
                <a:solidFill>
                  <a:schemeClr val="bg1"/>
                </a:solidFill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756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912232256"/>
              </p:ext>
            </p:extLst>
          </p:nvPr>
        </p:nvGraphicFramePr>
        <p:xfrm>
          <a:off x="8499892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616519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06" y="2090547"/>
            <a:ext cx="4378110" cy="32944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67" y="5598226"/>
            <a:ext cx="4525892" cy="10177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78488" y="188540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3405" y="2435346"/>
            <a:ext cx="2840498" cy="2519940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029360"/>
              </p:ext>
            </p:extLst>
          </p:nvPr>
        </p:nvGraphicFramePr>
        <p:xfrm>
          <a:off x="8499892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>
                <a:solidFill>
                  <a:schemeClr val="bg1"/>
                </a:solidFill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401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532285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05" y="4234249"/>
            <a:ext cx="4666493" cy="22497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50" y="1863196"/>
            <a:ext cx="5028007" cy="21711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722583734"/>
              </p:ext>
            </p:extLst>
          </p:nvPr>
        </p:nvGraphicFramePr>
        <p:xfrm>
          <a:off x="8516041" y="240252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168" y="2435347"/>
            <a:ext cx="2752028" cy="24414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929" y="4870718"/>
            <a:ext cx="1584835" cy="2078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6764" y="4810251"/>
            <a:ext cx="752580" cy="314369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388380"/>
              </p:ext>
            </p:extLst>
          </p:nvPr>
        </p:nvGraphicFramePr>
        <p:xfrm>
          <a:off x="8516041" y="1280670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735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632199" y="2852936"/>
            <a:ext cx="7534365" cy="2145310"/>
          </a:xfrm>
        </p:spPr>
        <p:txBody>
          <a:bodyPr/>
          <a:lstStyle/>
          <a:p>
            <a:r>
              <a:rPr lang="en-US" altLang="ko-KR" b="1" dirty="0" smtClean="0"/>
              <a:t>[DB </a:t>
            </a:r>
            <a:r>
              <a:rPr lang="ko-KR" altLang="en-US" b="1" dirty="0" smtClean="0"/>
              <a:t>설계</a:t>
            </a:r>
            <a:r>
              <a:rPr lang="en-US" altLang="ko-KR" b="1" dirty="0" smtClean="0"/>
              <a:t>]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ERD </a:t>
            </a:r>
            <a:r>
              <a:rPr lang="ko-KR" altLang="en-US" b="1" dirty="0" smtClean="0"/>
              <a:t>설계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33131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370077105"/>
              </p:ext>
            </p:extLst>
          </p:nvPr>
        </p:nvGraphicFramePr>
        <p:xfrm>
          <a:off x="8509686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253763"/>
              </p:ext>
            </p:extLst>
          </p:nvPr>
        </p:nvGraphicFramePr>
        <p:xfrm>
          <a:off x="1369438" y="2409132"/>
          <a:ext cx="5556421" cy="336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64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365156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신청이 완료 되었습니다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 확정을 위해서는 아래의 계좌번호로 무통장입금이 필요합니다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854593"/>
              </p:ext>
            </p:extLst>
          </p:nvPr>
        </p:nvGraphicFramePr>
        <p:xfrm>
          <a:off x="1972199" y="4154288"/>
          <a:ext cx="4101044" cy="60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9628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447796" y="5191357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444463"/>
              </p:ext>
            </p:extLst>
          </p:nvPr>
        </p:nvGraphicFramePr>
        <p:xfrm>
          <a:off x="8509686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5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3561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168762865"/>
              </p:ext>
            </p:extLst>
          </p:nvPr>
        </p:nvGraphicFramePr>
        <p:xfrm>
          <a:off x="8559113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신청자이름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연락처 기입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446461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298" y="1570573"/>
            <a:ext cx="2454254" cy="477382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542168" y="195318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297" y="4886316"/>
            <a:ext cx="1679897" cy="163480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548936"/>
              </p:ext>
            </p:extLst>
          </p:nvPr>
        </p:nvGraphicFramePr>
        <p:xfrm>
          <a:off x="8559113" y="127369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2115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268055733"/>
              </p:ext>
            </p:extLst>
          </p:nvPr>
        </p:nvGraphicFramePr>
        <p:xfrm>
          <a:off x="8509686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주최자 정보 및 결제 예정 금액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사용자에게 정보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745317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83" y="1442887"/>
            <a:ext cx="2290881" cy="502920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200232"/>
              </p:ext>
            </p:extLst>
          </p:nvPr>
        </p:nvGraphicFramePr>
        <p:xfrm>
          <a:off x="8509686" y="1273691"/>
          <a:ext cx="3491813" cy="849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50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481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259888782"/>
              </p:ext>
            </p:extLst>
          </p:nvPr>
        </p:nvGraphicFramePr>
        <p:xfrm>
          <a:off x="849321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서비스 동의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</a:t>
                      </a:r>
                      <a:r>
                        <a:rPr lang="ko-KR" altLang="en-US" sz="1200" dirty="0" smtClean="0"/>
                        <a:t>서비스 동의 및 신청 버튼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312210"/>
              </p:ext>
            </p:extLst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144" y="1570573"/>
            <a:ext cx="2155010" cy="477382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671932"/>
              </p:ext>
            </p:extLst>
          </p:nvPr>
        </p:nvGraphicFramePr>
        <p:xfrm>
          <a:off x="849321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3009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679435470"/>
              </p:ext>
            </p:extLst>
          </p:nvPr>
        </p:nvGraphicFramePr>
        <p:xfrm>
          <a:off x="8526162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28115"/>
              </p:ext>
            </p:extLst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3181763" y="2823787"/>
            <a:ext cx="215007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신청이 완료 되었습니다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신청 확정을 위해서는 아래의 계좌번호로 무통장입금이 필요합니다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901122"/>
              </p:ext>
            </p:extLst>
          </p:nvPr>
        </p:nvGraphicFramePr>
        <p:xfrm>
          <a:off x="3257861" y="4047867"/>
          <a:ext cx="1997879" cy="397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6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921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799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3556948" y="4705350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8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744" y="1556036"/>
            <a:ext cx="2265041" cy="262843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075555"/>
              </p:ext>
            </p:extLst>
          </p:nvPr>
        </p:nvGraphicFramePr>
        <p:xfrm>
          <a:off x="3117818" y="1543008"/>
          <a:ext cx="2277967" cy="4709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79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70951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672381"/>
              </p:ext>
            </p:extLst>
          </p:nvPr>
        </p:nvGraphicFramePr>
        <p:xfrm>
          <a:off x="8526162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114866" y="241014"/>
            <a:ext cx="757450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5693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342921597"/>
              </p:ext>
            </p:extLst>
          </p:nvPr>
        </p:nvGraphicFramePr>
        <p:xfrm>
          <a:off x="8583827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740624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98709"/>
              </p:ext>
            </p:extLst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044061"/>
              </p:ext>
            </p:extLst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649" y="5972398"/>
            <a:ext cx="1448002" cy="314369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542566"/>
              </p:ext>
            </p:extLst>
          </p:nvPr>
        </p:nvGraphicFramePr>
        <p:xfrm>
          <a:off x="8583827" y="127734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114866" y="241014"/>
            <a:ext cx="593624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647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625939663"/>
              </p:ext>
            </p:extLst>
          </p:nvPr>
        </p:nvGraphicFramePr>
        <p:xfrm>
          <a:off x="8518349" y="239590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208374"/>
              </p:ext>
            </p:extLst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153917"/>
              </p:ext>
            </p:extLst>
          </p:nvPr>
        </p:nvGraphicFramePr>
        <p:xfrm>
          <a:off x="2773659" y="2744021"/>
          <a:ext cx="3118021" cy="1473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473755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정말 삭제 하시겠습니까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648837"/>
              </p:ext>
            </p:extLst>
          </p:nvPr>
        </p:nvGraphicFramePr>
        <p:xfrm>
          <a:off x="353928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확인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359613"/>
              </p:ext>
            </p:extLst>
          </p:nvPr>
        </p:nvGraphicFramePr>
        <p:xfrm>
          <a:off x="448543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5518464" y="27998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820212"/>
              </p:ext>
            </p:extLst>
          </p:nvPr>
        </p:nvGraphicFramePr>
        <p:xfrm>
          <a:off x="8518349" y="127405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114866" y="241014"/>
            <a:ext cx="640111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삭제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480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088495357"/>
              </p:ext>
            </p:extLst>
          </p:nvPr>
        </p:nvGraphicFramePr>
        <p:xfrm>
          <a:off x="8509686" y="2411808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162020"/>
              </p:ext>
            </p:extLst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14698"/>
              </p:ext>
            </p:extLst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예약자 리스트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266197"/>
              </p:ext>
            </p:extLst>
          </p:nvPr>
        </p:nvGraphicFramePr>
        <p:xfrm>
          <a:off x="3086309" y="2630860"/>
          <a:ext cx="2481649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1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979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1554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결제상태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신길동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박길동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조길동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594" y="5855812"/>
            <a:ext cx="1008017" cy="218846"/>
          </a:xfrm>
          <a:prstGeom prst="rect">
            <a:avLst/>
          </a:prstGeom>
        </p:spPr>
      </p:pic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694502"/>
              </p:ext>
            </p:extLst>
          </p:nvPr>
        </p:nvGraphicFramePr>
        <p:xfrm>
          <a:off x="8509686" y="1289958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14866" y="241014"/>
            <a:ext cx="779572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예약자 리스트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853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813672438"/>
              </p:ext>
            </p:extLst>
          </p:nvPr>
        </p:nvGraphicFramePr>
        <p:xfrm>
          <a:off x="8509686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434123"/>
              </p:ext>
            </p:extLst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주최자 </a:t>
                      </a:r>
                      <a:r>
                        <a:rPr lang="en-US" altLang="ko-KR" sz="1500" dirty="0" err="1" smtClean="0">
                          <a:solidFill>
                            <a:schemeClr val="tx1"/>
                          </a:solidFill>
                        </a:rPr>
                        <a:t>sadasd</a:t>
                      </a:r>
                      <a:r>
                        <a:rPr lang="ko-KR" altLang="en-US" sz="1500" baseline="0" dirty="0" smtClean="0">
                          <a:solidFill>
                            <a:schemeClr val="tx1"/>
                          </a:solidFill>
                        </a:rPr>
                        <a:t>님 회원정보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763239"/>
              </p:ext>
            </p:extLst>
          </p:nvPr>
        </p:nvGraphicFramePr>
        <p:xfrm>
          <a:off x="3322094" y="3005167"/>
          <a:ext cx="2021150" cy="258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572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adfasdf5452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서울 강남구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adsfasdf@gmail.com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2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닉네임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동길김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21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휴대폰번호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010-1234-5678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361662"/>
              </p:ext>
            </p:extLst>
          </p:nvPr>
        </p:nvGraphicFramePr>
        <p:xfrm>
          <a:off x="8509686" y="127734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114866" y="241014"/>
            <a:ext cx="70423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회원정보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541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36690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논리설계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초기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49" y="1035369"/>
            <a:ext cx="8371417" cy="5635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752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053633651"/>
              </p:ext>
            </p:extLst>
          </p:nvPr>
        </p:nvGraphicFramePr>
        <p:xfrm>
          <a:off x="8936516" y="2190118"/>
          <a:ext cx="2952330" cy="44382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02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36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회원가입에 필요한 정보를 </a:t>
                      </a:r>
                      <a:r>
                        <a:rPr lang="ko-KR" altLang="en-US" sz="1100" b="0" u="none" strike="noStrike" cap="none" dirty="0" err="1" smtClean="0"/>
                        <a:t>입력받는</a:t>
                      </a:r>
                      <a:r>
                        <a:rPr lang="ko-KR" altLang="en-US" sz="1100" b="0" u="none" strike="noStrike" cap="none" dirty="0" smtClean="0"/>
                        <a:t> 폼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아이디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비밀번호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이메일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닉네임을 </a:t>
                      </a:r>
                      <a:r>
                        <a:rPr lang="ko-KR" altLang="en-US" sz="1100" b="0" u="none" strike="noStrike" cap="none" baseline="0" dirty="0" err="1" smtClean="0"/>
                        <a:t>입력받고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셀렉트</a:t>
                      </a:r>
                      <a:r>
                        <a:rPr lang="ko-KR" altLang="en-US" sz="11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u="none" strike="noStrike" cap="none" dirty="0" smtClean="0"/>
                        <a:t>아이디를 입력하기 위해서 해당 창을 클릭할 시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중복된 아이디를 확인하기 위한 </a:t>
                      </a:r>
                      <a:r>
                        <a:rPr lang="ko-KR" altLang="en-US" sz="1100" b="0" u="none" strike="noStrike" cap="none" baseline="0" dirty="0" err="1" smtClean="0"/>
                        <a:t>팝업창이</a:t>
                      </a:r>
                      <a:r>
                        <a:rPr lang="ko-KR" altLang="en-US" sz="1100" b="0" u="none" strike="noStrike" cap="none" baseline="0" dirty="0" smtClean="0"/>
                        <a:t> 생성되며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해당 </a:t>
                      </a:r>
                      <a:r>
                        <a:rPr lang="ko-KR" altLang="en-US" sz="1100" b="0" u="none" strike="noStrike" cap="none" baseline="0" dirty="0" err="1" smtClean="0"/>
                        <a:t>팝업창에서</a:t>
                      </a:r>
                      <a:r>
                        <a:rPr lang="ko-KR" altLang="en-US" sz="1100" b="0" u="none" strike="noStrike" cap="none" baseline="0" dirty="0" smtClean="0"/>
                        <a:t> 중복확인 및 아이디 사용 버튼을 통해 해당 폼을 채울 수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r>
                        <a:rPr lang="ko-KR" altLang="en-US" sz="1100" b="0" u="none" strike="noStrike" cap="none" baseline="0" dirty="0" smtClean="0"/>
                        <a:t> </a:t>
                      </a: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비밀번호는 서로 같은 값을 입력하도록 검증 과정을 둔다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이메일의</a:t>
                      </a:r>
                      <a:r>
                        <a:rPr lang="ko-KR" altLang="en-US" sz="1100" b="0" u="none" strike="noStrike" cap="none" dirty="0" smtClean="0"/>
                        <a:t> 경우도 </a:t>
                      </a:r>
                      <a:r>
                        <a:rPr lang="ko-KR" altLang="en-US" sz="1100" b="0" u="none" strike="noStrike" cap="none" dirty="0" err="1" smtClean="0"/>
                        <a:t>정규표현식을</a:t>
                      </a:r>
                      <a:r>
                        <a:rPr lang="ko-KR" altLang="en-US" sz="1100" b="0" u="none" strike="noStrike" cap="none" dirty="0" smtClean="0"/>
                        <a:t> 사용하여 </a:t>
                      </a:r>
                      <a:r>
                        <a:rPr lang="en-US" altLang="ko-KR" sz="11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smtClean="0"/>
                        <a:t>형태의 </a:t>
                      </a:r>
                      <a:r>
                        <a:rPr lang="ko-KR" altLang="en-US" sz="1100" b="0" u="none" strike="noStrike" cap="none" dirty="0" err="1" smtClean="0"/>
                        <a:t>이메일을</a:t>
                      </a:r>
                      <a:r>
                        <a:rPr lang="ko-KR" altLang="en-US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err="1" smtClean="0"/>
                        <a:t>입력받도록</a:t>
                      </a:r>
                      <a:r>
                        <a:rPr lang="ko-KR" altLang="en-US" sz="1100" b="0" u="none" strike="noStrike" cap="none" dirty="0" smtClean="0"/>
                        <a:t> 한다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915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이미지를 </a:t>
                      </a:r>
                      <a:r>
                        <a:rPr lang="ko-KR" altLang="en-US" sz="1100" b="0" u="none" strike="noStrike" cap="none" dirty="0" err="1" smtClean="0"/>
                        <a:t>업로드하는</a:t>
                      </a:r>
                      <a:r>
                        <a:rPr lang="ko-KR" altLang="en-US" sz="1100" b="0" u="none" strike="noStrike" cap="none" dirty="0" smtClean="0"/>
                        <a:t> 경우 내가 </a:t>
                      </a:r>
                      <a:r>
                        <a:rPr lang="ko-KR" altLang="en-US" sz="1100" b="0" u="none" strike="noStrike" cap="none" dirty="0" err="1" smtClean="0"/>
                        <a:t>업로드한</a:t>
                      </a:r>
                      <a:r>
                        <a:rPr lang="ko-KR" altLang="en-US" sz="1100" b="0" u="none" strike="noStrike" cap="none" dirty="0" smtClean="0"/>
                        <a:t> 이미지를 </a:t>
                      </a:r>
                      <a:r>
                        <a:rPr lang="ko-KR" altLang="en-US" sz="1100" b="0" u="none" strike="noStrike" cap="none" dirty="0" err="1" smtClean="0"/>
                        <a:t>미리볼</a:t>
                      </a:r>
                      <a:r>
                        <a:rPr lang="ko-KR" altLang="en-US" sz="1100" b="0" u="none" strike="noStrike" cap="none" dirty="0" smtClean="0"/>
                        <a:t>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19953" y="1165412"/>
            <a:ext cx="7745506" cy="54595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775001"/>
            <a:ext cx="4146175" cy="286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191870" y="2143549"/>
            <a:ext cx="4159623" cy="321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91870" y="2536997"/>
            <a:ext cx="4159623" cy="316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87387" y="2924481"/>
            <a:ext cx="4182035" cy="3351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87388" y="3320922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</a:t>
            </a:r>
            <a:r>
              <a:rPr lang="ko-KR" altLang="en-US" dirty="0">
                <a:solidFill>
                  <a:schemeClr val="tx1"/>
                </a:solidFill>
              </a:rPr>
              <a:t>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81000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205317" y="5111884"/>
            <a:ext cx="4146177" cy="385211"/>
            <a:chOff x="2205317" y="5190553"/>
            <a:chExt cx="4249766" cy="484069"/>
          </a:xfrm>
        </p:grpSpPr>
        <p:sp>
          <p:nvSpPr>
            <p:cNvPr id="21" name="직사각형 20"/>
            <p:cNvSpPr/>
            <p:nvPr/>
          </p:nvSpPr>
          <p:spPr>
            <a:xfrm>
              <a:off x="2205317" y="519055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3016623" y="531631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778623" y="519502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 rot="10800000">
              <a:off x="4589929" y="532078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280210" y="5199493"/>
              <a:ext cx="1174873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6091516" y="532525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455083" y="2990726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187388" y="3731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87388" y="4171326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mtClean="0">
                <a:solidFill>
                  <a:schemeClr val="tx1"/>
                </a:solidFill>
              </a:rPr>
              <a:t>주</a:t>
            </a:r>
            <a:r>
              <a:rPr lang="ko-KR" altLang="en-US">
                <a:solidFill>
                  <a:schemeClr val="tx1"/>
                </a:solidFill>
              </a:rPr>
              <a:t>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87388" y="4620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이미</a:t>
            </a:r>
            <a:r>
              <a:rPr lang="ko-KR" altLang="en-US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455083" y="4636993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877962"/>
              </p:ext>
            </p:extLst>
          </p:nvPr>
        </p:nvGraphicFramePr>
        <p:xfrm>
          <a:off x="9407655" y="150344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4130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179795607"/>
              </p:ext>
            </p:extLst>
          </p:nvPr>
        </p:nvGraphicFramePr>
        <p:xfrm>
          <a:off x="8894182" y="3427803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입력한 아이디에 대한 중복을 조회하는 버튼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 아이디가 사용 중인지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아이디인지 알려준다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사용 중인 아이디인 경우는 사용하기 버튼이 비활성화 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경우는 활성화 된다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  <a:r>
                        <a:rPr lang="ko-KR" altLang="en-US" sz="1300" b="0" u="none" strike="noStrike" cap="none" dirty="0" smtClean="0"/>
                        <a:t>사용하기를 누르면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기존 회원가입 폼에 아이디가 채워진다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748118" y="1945341"/>
            <a:ext cx="5029200" cy="3370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24636" y="2796988"/>
            <a:ext cx="3263153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47765" y="2796988"/>
            <a:ext cx="923364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중복확인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3929" y="3630706"/>
            <a:ext cx="3630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해당아이디는 사용할 수 있습니다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또는 이미 사용 중인 아이디입니다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242982" y="4769223"/>
            <a:ext cx="1752600" cy="394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아이디 사용하기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27094" y="1833282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5526741" y="2684929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3121958" y="4657164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949836"/>
              </p:ext>
            </p:extLst>
          </p:nvPr>
        </p:nvGraphicFramePr>
        <p:xfrm>
          <a:off x="9215393" y="2057400"/>
          <a:ext cx="1944216" cy="868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hj_user_w_signUp_popUp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중복확인 팝업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733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994695248"/>
              </p:ext>
            </p:extLst>
          </p:nvPr>
        </p:nvGraphicFramePr>
        <p:xfrm>
          <a:off x="8699450" y="2791689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362138" y="1489138"/>
            <a:ext cx="6938682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122161"/>
              </p:ext>
            </p:extLst>
          </p:nvPr>
        </p:nvGraphicFramePr>
        <p:xfrm>
          <a:off x="9072458" y="1551269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617258" y="4773706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119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C:\Users\ezen-033\Desktop\회원가입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853819"/>
            <a:ext cx="6311900" cy="600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31100" y="1854200"/>
            <a:ext cx="408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이메일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프로필이미지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관심카테고리를 받을 수 있도록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을 이용해 </a:t>
            </a:r>
            <a:r>
              <a:rPr lang="en-US" altLang="ko-KR" dirty="0" smtClean="0"/>
              <a:t>form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0127046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중복확인 팝업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31100" y="2163296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 입력 시 중복확인 처리를 </a:t>
            </a:r>
            <a:r>
              <a:rPr lang="ko-KR" altLang="en-US" smtClean="0"/>
              <a:t>위한 </a:t>
            </a:r>
            <a:r>
              <a:rPr lang="ko-KR" altLang="en-US" dirty="0" err="1" smtClean="0"/>
              <a:t>팝업창</a:t>
            </a:r>
            <a:endParaRPr lang="ko-KR" altLang="en-US" dirty="0"/>
          </a:p>
        </p:txBody>
      </p:sp>
      <p:pic>
        <p:nvPicPr>
          <p:cNvPr id="2050" name="Picture 2" descr="C:\Users\ezen-033\Desktop\회원가입팝업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1700213"/>
            <a:ext cx="6753510" cy="415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50338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074" name="Picture 2" descr="C:\Users\ezen-033\Desktop\회원가입 완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66" y="2311400"/>
            <a:ext cx="6934734" cy="32741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31100" y="3052296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회원등록이 정상 완료되면 이동하는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493517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30441733"/>
              </p:ext>
            </p:extLst>
          </p:nvPr>
        </p:nvGraphicFramePr>
        <p:xfrm>
          <a:off x="8682515" y="2641264"/>
          <a:ext cx="2952330" cy="38975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아이디중복 확인은 해당화면에서 처리한다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이용하여 특수문자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영문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숫자를 최소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개씩 </a:t>
                      </a:r>
                      <a:r>
                        <a:rPr lang="ko-KR" altLang="en-US" sz="1300" b="0" u="none" strike="noStrike" cap="none" dirty="0" err="1" smtClean="0"/>
                        <a:t>입력받아</a:t>
                      </a:r>
                      <a:r>
                        <a:rPr lang="ko-KR" altLang="en-US" sz="1300" b="0" u="none" strike="noStrike" cap="none" dirty="0" smtClean="0"/>
                        <a:t> 최소 </a:t>
                      </a:r>
                      <a:r>
                        <a:rPr lang="en-US" altLang="ko-KR" sz="1300" b="0" u="none" strike="noStrike" cap="none" dirty="0" smtClean="0"/>
                        <a:t>10</a:t>
                      </a:r>
                      <a:r>
                        <a:rPr lang="ko-KR" altLang="en-US" sz="1300" b="0" u="none" strike="noStrike" cap="none" dirty="0" smtClean="0"/>
                        <a:t>자의 비밀번호를 입력 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963271" y="1237124"/>
            <a:ext cx="4876800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927406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205317" y="2590794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214282" y="3213841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14282" y="3948947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14282" y="4531653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05317" y="519055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이등변 삼각형 23"/>
          <p:cNvSpPr/>
          <p:nvPr/>
        </p:nvSpPr>
        <p:spPr>
          <a:xfrm rot="10800000">
            <a:off x="3016623" y="531631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824318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778623" y="519502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10800000">
            <a:off x="4589929" y="532078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280210" y="519949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이등변 삼각형 32"/>
          <p:cNvSpPr/>
          <p:nvPr/>
        </p:nvSpPr>
        <p:spPr>
          <a:xfrm rot="10800000">
            <a:off x="6091516" y="532525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378387" y="3796550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636934"/>
              </p:ext>
            </p:extLst>
          </p:nvPr>
        </p:nvGraphicFramePr>
        <p:xfrm>
          <a:off x="9080924" y="1509630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948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577129688"/>
              </p:ext>
            </p:extLst>
          </p:nvPr>
        </p:nvGraphicFramePr>
        <p:xfrm>
          <a:off x="8707915" y="3395524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738717" y="1326777"/>
            <a:ext cx="3558989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670051" y="4751294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402333"/>
              </p:ext>
            </p:extLst>
          </p:nvPr>
        </p:nvGraphicFramePr>
        <p:xfrm>
          <a:off x="9089391" y="2062022"/>
          <a:ext cx="2272876" cy="8991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hj_user_m_signUpDone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785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924633298"/>
              </p:ext>
            </p:extLst>
          </p:nvPr>
        </p:nvGraphicFramePr>
        <p:xfrm>
          <a:off x="8851848" y="2792794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62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9723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9723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23870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23970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7571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14128" y="1355604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39232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6419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3606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793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71308" y="27571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7571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7754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9667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9281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3828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8405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40810" y="1216647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236798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8405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700320" y="257794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3561483" y="6255371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103966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893110" y="32342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1" name="직사각형 60"/>
          <p:cNvSpPr/>
          <p:nvPr/>
        </p:nvSpPr>
        <p:spPr>
          <a:xfrm>
            <a:off x="2240810" y="3234277"/>
            <a:ext cx="278730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9786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19503903"/>
              </p:ext>
            </p:extLst>
          </p:nvPr>
        </p:nvGraphicFramePr>
        <p:xfrm>
          <a:off x="8911115" y="3224312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497880" y="2375789"/>
            <a:ext cx="5999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세미나 등록이 완료되었습니다</a:t>
            </a:r>
            <a:r>
              <a:rPr lang="en-US" altLang="ko-KR" sz="2000" dirty="0" smtClean="0"/>
              <a:t>!</a:t>
            </a:r>
          </a:p>
          <a:p>
            <a:pPr algn="ctr"/>
            <a:r>
              <a:rPr lang="ko-KR" altLang="en-US" sz="2000" dirty="0" smtClean="0"/>
              <a:t>등록된 내용으로 예약을 진행하기 위해서 아래의 계좌번호로 입금이 필요합니다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01000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199582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메인화</a:t>
            </a:r>
            <a:r>
              <a:rPr lang="ko-KR" altLang="en-US"/>
              <a:t>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44706" y="3539266"/>
            <a:ext cx="1866094" cy="8498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07527" y="3539266"/>
            <a:ext cx="4451918" cy="849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737442"/>
              </p:ext>
            </p:extLst>
          </p:nvPr>
        </p:nvGraphicFramePr>
        <p:xfrm>
          <a:off x="9138826" y="1761039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0387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논리설계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최종</a:t>
            </a:r>
            <a:r>
              <a:rPr lang="en-US" altLang="ko-KR" dirty="0" smtClean="0"/>
              <a:t>) – </a:t>
            </a:r>
            <a:r>
              <a:rPr lang="ko-KR" altLang="en-US" dirty="0" smtClean="0"/>
              <a:t>테이블 관계 및 주요 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15471"/>
            <a:ext cx="8991600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75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1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098" name="Picture 2" descr="C:\Users\ezen-033\Desktop\세미나등록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236815"/>
            <a:ext cx="6857252" cy="553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850414" y="2544296"/>
            <a:ext cx="341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장소와 날짜를 먼저 선택하기 위한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021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2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85314" y="2544295"/>
            <a:ext cx="3416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장소와 날짜 정보를 바탕으로 시간을 선택할 수 있고 나머지 정보를 입력하여 세미나를 등록하는 페이지</a:t>
            </a:r>
            <a:endParaRPr lang="ko-KR" altLang="en-US" dirty="0"/>
          </a:p>
        </p:txBody>
      </p:sp>
      <p:pic>
        <p:nvPicPr>
          <p:cNvPr id="5123" name="Picture 3" descr="C:\Users\ezen-033\Desktop\등록폼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48" y="1246923"/>
            <a:ext cx="6485679" cy="545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23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완료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85314" y="2544295"/>
            <a:ext cx="341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세미나가 정상적으로 등록되었을 경우 이동하는 페이지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146" name="Picture 2" descr="C:\Users\ezen-033\Desktop\세미나등록완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88" y="1883280"/>
            <a:ext cx="7106226" cy="37226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4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80664" y="1138518"/>
            <a:ext cx="5633148" cy="56172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80664" y="1681010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695064" y="1681009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82682" y="2095680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695064" y="2105743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829624" y="2409533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785726" y="1238936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77207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4394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51581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38768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54866" y="2813961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71664" y="2813961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69483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20140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3693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60112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83286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00084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2325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48560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6535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488532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11706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16803" y="366448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988314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050506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112698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988314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050506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112698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988314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050506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112698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879843" y="4893336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2852469" y="4893336"/>
            <a:ext cx="3989557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20880" y="6261245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054895" y="5863334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3378673" y="5881171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12408" y="111821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937725" y="5875711"/>
            <a:ext cx="1156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5215837" y="5874875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87294201"/>
              </p:ext>
            </p:extLst>
          </p:nvPr>
        </p:nvGraphicFramePr>
        <p:xfrm>
          <a:off x="8834915" y="2818210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1608345" y="2596138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3752806" y="6117152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891982"/>
              </p:ext>
            </p:extLst>
          </p:nvPr>
        </p:nvGraphicFramePr>
        <p:xfrm>
          <a:off x="9062626" y="180185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1829624" y="32133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2" name="직사각형 61"/>
          <p:cNvSpPr/>
          <p:nvPr/>
        </p:nvSpPr>
        <p:spPr>
          <a:xfrm>
            <a:off x="2695064" y="3205430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973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068006758"/>
              </p:ext>
            </p:extLst>
          </p:nvPr>
        </p:nvGraphicFramePr>
        <p:xfrm>
          <a:off x="8775010" y="3281934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614744" y="1270296"/>
            <a:ext cx="4369523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2975576" y="1766189"/>
            <a:ext cx="36478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세미나 등록이 완료되었습니다</a:t>
            </a:r>
            <a:r>
              <a:rPr lang="en-US" altLang="ko-KR" sz="1400" dirty="0" smtClean="0"/>
              <a:t>!</a:t>
            </a:r>
          </a:p>
          <a:p>
            <a:pPr algn="ctr"/>
            <a:r>
              <a:rPr lang="ko-KR" altLang="en-US" sz="1400" dirty="0" smtClean="0"/>
              <a:t>등록된 내용으로 예약을 진행하기 위해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아래의 계좌번호로 입금이 필요합니다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955576" y="4413324"/>
            <a:ext cx="1629941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112835" y="4413323"/>
            <a:ext cx="1637312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139035" y="2823883"/>
            <a:ext cx="1217812" cy="5737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356847" y="2823883"/>
            <a:ext cx="2228670" cy="5737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465048"/>
              </p:ext>
            </p:extLst>
          </p:nvPr>
        </p:nvGraphicFramePr>
        <p:xfrm>
          <a:off x="9003360" y="200236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142877" y="408967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030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159809391"/>
              </p:ext>
            </p:extLst>
          </p:nvPr>
        </p:nvGraphicFramePr>
        <p:xfrm>
          <a:off x="8809515" y="2395382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90918" y="1484555"/>
            <a:ext cx="5948978" cy="4937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506533" y="2259105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2904" y="2395382"/>
            <a:ext cx="2345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63516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7229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38513" y="4034117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599355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51699" y="2678654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806035"/>
              </p:ext>
            </p:extLst>
          </p:nvPr>
        </p:nvGraphicFramePr>
        <p:xfrm>
          <a:off x="8986426" y="1484555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메인 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750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메인 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170" name="Picture 2" descr="C:\Users\ezen-033\Desktop\마이페이지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8" y="1733550"/>
            <a:ext cx="8659211" cy="430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02700" y="2381429"/>
            <a:ext cx="3009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프로필관리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세미나 예약확인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문의사항 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이용후기 관리 메뉴로 이동할 수 있는 </a:t>
            </a:r>
            <a:r>
              <a:rPr lang="ko-KR" altLang="en-US" dirty="0" err="1" smtClean="0"/>
              <a:t>마이페이지</a:t>
            </a:r>
            <a:r>
              <a:rPr lang="ko-KR" altLang="en-US" dirty="0" smtClean="0"/>
              <a:t> 초기화면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441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817746257"/>
              </p:ext>
            </p:extLst>
          </p:nvPr>
        </p:nvGraphicFramePr>
        <p:xfrm>
          <a:off x="8724849" y="3074894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6" y="35884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588397"/>
              </p:ext>
            </p:extLst>
          </p:nvPr>
        </p:nvGraphicFramePr>
        <p:xfrm>
          <a:off x="9020293" y="1757051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991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850781510"/>
              </p:ext>
            </p:extLst>
          </p:nvPr>
        </p:nvGraphicFramePr>
        <p:xfrm>
          <a:off x="8911116" y="2370543"/>
          <a:ext cx="2952330" cy="370766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수정할 수 있음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6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수정할 수 있는 폼이 호출되고 수정 후에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 클릭 시 </a:t>
                      </a:r>
                      <a:r>
                        <a:rPr lang="ko-KR" altLang="en-US" sz="1300" b="0" u="none" strike="noStrike" cap="none" dirty="0" err="1" smtClean="0"/>
                        <a:t>알림창이</a:t>
                      </a:r>
                      <a:r>
                        <a:rPr lang="ko-KR" altLang="en-US" sz="1300" b="0" u="none" strike="noStrike" cap="none" baseline="0" dirty="0" smtClean="0"/>
                        <a:t> 호출되고 확인을 누르면 삭제된다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55893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57424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506050"/>
              </p:ext>
            </p:extLst>
          </p:nvPr>
        </p:nvGraphicFramePr>
        <p:xfrm>
          <a:off x="9096493" y="139390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246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23654733"/>
              </p:ext>
            </p:extLst>
          </p:nvPr>
        </p:nvGraphicFramePr>
        <p:xfrm>
          <a:off x="8902648" y="2976283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961869"/>
              </p:ext>
            </p:extLst>
          </p:nvPr>
        </p:nvGraphicFramePr>
        <p:xfrm>
          <a:off x="9104959" y="201315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660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논리설계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09" y="770467"/>
            <a:ext cx="9653057" cy="6036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833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582005143"/>
              </p:ext>
            </p:extLst>
          </p:nvPr>
        </p:nvGraphicFramePr>
        <p:xfrm>
          <a:off x="8902648" y="2976283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026093"/>
              </p:ext>
            </p:extLst>
          </p:nvPr>
        </p:nvGraphicFramePr>
        <p:xfrm>
          <a:off x="9104959" y="201315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625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148676426"/>
              </p:ext>
            </p:extLst>
          </p:nvPr>
        </p:nvGraphicFramePr>
        <p:xfrm>
          <a:off x="8851848" y="2792793"/>
          <a:ext cx="2952330" cy="28980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15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593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세미나장소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날짜는 변경 불가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이외 시간 및 상세 정보 변경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25345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</a:t>
                      </a:r>
                      <a:r>
                        <a:rPr lang="ko-KR" altLang="en-US" sz="1300" b="0" u="none" strike="noStrike" cap="none" dirty="0" err="1" smtClean="0"/>
                        <a:t>재선택한다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25345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수정하기 버튼을 눌러서 수정완료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62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4135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4135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19298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19144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5793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1871308" y="25793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5793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4071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8524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8138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2685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수정하기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7083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7262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3236798" y="57083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7262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361664" y="117119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784656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hj_user_w_semiEdit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8" name="TextBox 5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2669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194" name="Picture 2" descr="C:\Users\ezen-033\Desktop\세미나예약리스트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1" y="1635124"/>
            <a:ext cx="8047039" cy="48545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724900" y="2654300"/>
            <a:ext cx="326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참여 버튼을 이용해서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주최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참여 세미나 각각 조회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892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64500" y="2298700"/>
            <a:ext cx="3340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세미나에 대한 상세 내용을 확인 할 수 있는 페이지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삭제버튼을 통해 삭제 가능</a:t>
            </a:r>
            <a:endParaRPr lang="en-US" altLang="ko-KR" dirty="0" smtClean="0"/>
          </a:p>
          <a:p>
            <a:r>
              <a:rPr lang="ko-KR" altLang="en-US" dirty="0" smtClean="0"/>
              <a:t>수정버튼을 통해 수정 페이지로 이동</a:t>
            </a:r>
            <a:endParaRPr lang="en-US" altLang="ko-KR" dirty="0" smtClean="0"/>
          </a:p>
          <a:p>
            <a:r>
              <a:rPr lang="ko-KR" altLang="en-US" dirty="0" smtClean="0"/>
              <a:t>확인버튼을 통해 이전페이지로 돌아가기</a:t>
            </a:r>
            <a:endParaRPr lang="ko-KR" altLang="en-US" dirty="0"/>
          </a:p>
        </p:txBody>
      </p:sp>
      <p:pic>
        <p:nvPicPr>
          <p:cNvPr id="9218" name="Picture 2" descr="C:\Users\ezen-033\Desktop\세미나상세조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48" y="1394653"/>
            <a:ext cx="7441452" cy="546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85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64500" y="2298700"/>
            <a:ext cx="3340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세미나에 대한 상세 내용을 확인 할 수 있는 페이지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삭제버튼을 통해 삭제 가능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확인버튼을 통해 이전페이지로 돌아가기</a:t>
            </a:r>
            <a:endParaRPr lang="ko-KR" altLang="en-US" dirty="0"/>
          </a:p>
        </p:txBody>
      </p:sp>
      <p:pic>
        <p:nvPicPr>
          <p:cNvPr id="10242" name="Picture 2" descr="C:\Users\ezen-033\Desktop\상세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8" y="1295400"/>
            <a:ext cx="7263652" cy="541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87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59700" y="2298700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등록 양식을 일부 수정하여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수정 페이지 양식으로 사용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장소는 변경 불가능 하지만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카테고리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상세내용은 변경 가능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1266" name="Picture 2" descr="C:\Users\ezen-033\Desktop\수정페이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48" y="1358159"/>
            <a:ext cx="6377395" cy="527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86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02172232"/>
              </p:ext>
            </p:extLst>
          </p:nvPr>
        </p:nvGraphicFramePr>
        <p:xfrm>
          <a:off x="8809515" y="3206119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</a:t>
                      </a:r>
                      <a:r>
                        <a:rPr lang="ko-KR" altLang="en-US" sz="1300" b="0" u="none" strike="noStrike" cap="none" dirty="0" err="1" smtClean="0"/>
                        <a:t>밋업의</a:t>
                      </a:r>
                      <a:r>
                        <a:rPr lang="ko-KR" altLang="en-US" sz="1300" b="0" u="none" strike="noStrike" cap="none" dirty="0" smtClean="0"/>
                        <a:t>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932737"/>
              </p:ext>
            </p:extLst>
          </p:nvPr>
        </p:nvGraphicFramePr>
        <p:xfrm>
          <a:off x="9028758" y="1972705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451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620387069"/>
              </p:ext>
            </p:extLst>
          </p:nvPr>
        </p:nvGraphicFramePr>
        <p:xfrm>
          <a:off x="8894182" y="298816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밋</a:t>
            </a:r>
            <a:r>
              <a:rPr lang="ko-KR" altLang="en-US" sz="1200" dirty="0" err="1"/>
              <a:t>업</a:t>
            </a:r>
            <a:r>
              <a:rPr lang="ko-KR" altLang="en-US" sz="1200" dirty="0" err="1" smtClean="0"/>
              <a:t>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071423"/>
              </p:ext>
            </p:extLst>
          </p:nvPr>
        </p:nvGraphicFramePr>
        <p:xfrm>
          <a:off x="9088025" y="19723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513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52882431"/>
              </p:ext>
            </p:extLst>
          </p:nvPr>
        </p:nvGraphicFramePr>
        <p:xfrm>
          <a:off x="8809514" y="2687466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통해서 상세정보를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77573" y="370467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3"/>
            <a:ext cx="1196789" cy="5446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1078083"/>
              </p:ext>
            </p:extLst>
          </p:nvPr>
        </p:nvGraphicFramePr>
        <p:xfrm>
          <a:off x="9020291" y="1731967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한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535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2"/>
            <a:ext cx="1196789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확</a:t>
            </a:r>
            <a:r>
              <a:rPr lang="ko-KR" altLang="en-US" sz="1100" dirty="0"/>
              <a:t>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817605029"/>
              </p:ext>
            </p:extLst>
          </p:nvPr>
        </p:nvGraphicFramePr>
        <p:xfrm>
          <a:off x="8758715" y="3219148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642908"/>
              </p:ext>
            </p:extLst>
          </p:nvPr>
        </p:nvGraphicFramePr>
        <p:xfrm>
          <a:off x="8961025" y="1973435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1727944" y="1802979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상세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289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물리설계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194" y="982132"/>
            <a:ext cx="8643937" cy="5738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975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207163398"/>
              </p:ext>
            </p:extLst>
          </p:nvPr>
        </p:nvGraphicFramePr>
        <p:xfrm>
          <a:off x="8868782" y="3065088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문의대상    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91120" y="3777982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478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995059"/>
              </p:ext>
            </p:extLst>
          </p:nvPr>
        </p:nvGraphicFramePr>
        <p:xfrm>
          <a:off x="8969492" y="2069693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4487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65443" y="1374813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문의한 사람</a:t>
            </a:r>
            <a:r>
              <a:rPr lang="en-US" altLang="ko-KR" sz="1200" dirty="0" smtClean="0">
                <a:solidFill>
                  <a:schemeClr val="tx1"/>
                </a:solidFill>
              </a:rPr>
              <a:t>ID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답변하</a:t>
            </a:r>
            <a:r>
              <a:rPr lang="ko-KR" altLang="en-US" sz="1100" dirty="0"/>
              <a:t>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11496830"/>
              </p:ext>
            </p:extLst>
          </p:nvPr>
        </p:nvGraphicFramePr>
        <p:xfrm>
          <a:off x="8885716" y="3073425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답변 내용을 입력한 후 업데이트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727944" y="193414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700867" y="4224867"/>
            <a:ext cx="3763671" cy="8379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929353"/>
              </p:ext>
            </p:extLst>
          </p:nvPr>
        </p:nvGraphicFramePr>
        <p:xfrm>
          <a:off x="9079558" y="1991960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 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892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56161831"/>
              </p:ext>
            </p:extLst>
          </p:nvPr>
        </p:nvGraphicFramePr>
        <p:xfrm>
          <a:off x="8767182" y="3065929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호출된 </a:t>
                      </a:r>
                      <a:r>
                        <a:rPr lang="ko-KR" altLang="en-US" sz="1300" b="0" u="none" strike="noStrike" cap="none" dirty="0" err="1" smtClean="0"/>
                        <a:t>모달창에서</a:t>
                      </a:r>
                      <a:r>
                        <a:rPr lang="ko-KR" altLang="en-US" sz="1300" b="0" u="none" strike="noStrike" cap="none" dirty="0" smtClean="0"/>
                        <a:t>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891970"/>
              </p:ext>
            </p:extLst>
          </p:nvPr>
        </p:nvGraphicFramePr>
        <p:xfrm>
          <a:off x="8961025" y="1627687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65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163458111"/>
              </p:ext>
            </p:extLst>
          </p:nvPr>
        </p:nvGraphicFramePr>
        <p:xfrm>
          <a:off x="8919582" y="3201506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내용을 입력한 후 등록하기 버튼으로 후기내용을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46058" y="196998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등</a:t>
            </a:r>
            <a:r>
              <a:rPr lang="ko-KR" altLang="en-US" sz="1100" dirty="0"/>
              <a:t>록</a:t>
            </a:r>
            <a:r>
              <a:rPr lang="ko-KR" altLang="en-US" sz="1100" dirty="0" smtClean="0"/>
              <a:t>하기</a:t>
            </a:r>
            <a:endParaRPr lang="ko-KR" altLang="en-US" sz="1100" dirty="0"/>
          </a:p>
        </p:txBody>
      </p:sp>
      <p:sp>
        <p:nvSpPr>
          <p:cNvPr id="3" name="직사각형 2"/>
          <p:cNvSpPr/>
          <p:nvPr/>
        </p:nvSpPr>
        <p:spPr>
          <a:xfrm>
            <a:off x="2802467" y="2279271"/>
            <a:ext cx="3937000" cy="19963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789829" y="49950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173945"/>
              </p:ext>
            </p:extLst>
          </p:nvPr>
        </p:nvGraphicFramePr>
        <p:xfrm>
          <a:off x="9062625" y="220658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작성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30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651403910"/>
              </p:ext>
            </p:extLst>
          </p:nvPr>
        </p:nvGraphicFramePr>
        <p:xfrm>
          <a:off x="8826450" y="2476065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635623" y="1224578"/>
            <a:ext cx="3560781" cy="55348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3065930" y="1889773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92301" y="2026050"/>
            <a:ext cx="14200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336714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60427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367141" y="5113465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727983" y="5113466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11096" y="2309322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410812"/>
              </p:ext>
            </p:extLst>
          </p:nvPr>
        </p:nvGraphicFramePr>
        <p:xfrm>
          <a:off x="9088025" y="1402546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메인화면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7730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82521834"/>
              </p:ext>
            </p:extLst>
          </p:nvPr>
        </p:nvGraphicFramePr>
        <p:xfrm>
          <a:off x="8699449" y="3385561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127158" y="1336257"/>
            <a:ext cx="4354323" cy="5002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478306" y="2082613"/>
            <a:ext cx="1541929" cy="886378"/>
            <a:chOff x="5585012" y="2095495"/>
            <a:chExt cx="1541929" cy="886378"/>
          </a:xfrm>
        </p:grpSpPr>
        <p:grpSp>
          <p:nvGrpSpPr>
            <p:cNvPr id="13" name="그룹 12"/>
            <p:cNvGrpSpPr/>
            <p:nvPr/>
          </p:nvGrpSpPr>
          <p:grpSpPr>
            <a:xfrm>
              <a:off x="5585012" y="2095495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주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최</a:t>
                </a: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585012" y="2468639"/>
              <a:ext cx="1541929" cy="5132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주최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참</a:t>
              </a:r>
              <a:r>
                <a:rPr lang="ko-KR" altLang="en-US" sz="1400" dirty="0">
                  <a:solidFill>
                    <a:schemeClr val="tx1"/>
                  </a:solidFill>
                </a:rPr>
                <a:t>여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127159" y="3155575"/>
            <a:ext cx="4354322" cy="3182988"/>
            <a:chOff x="1541928" y="3065929"/>
            <a:chExt cx="5495366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5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장소   날짜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신청자 수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80881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233496"/>
              </p:ext>
            </p:extLst>
          </p:nvPr>
        </p:nvGraphicFramePr>
        <p:xfrm>
          <a:off x="8935624" y="211420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142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715081431"/>
              </p:ext>
            </p:extLst>
          </p:nvPr>
        </p:nvGraphicFramePr>
        <p:xfrm>
          <a:off x="8741782" y="3505079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수정하거나 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81148" y="1368867"/>
            <a:ext cx="4289611" cy="5077620"/>
            <a:chOff x="1680881" y="1807274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1" y="1807274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038891" y="5414682"/>
              <a:ext cx="73062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수</a:t>
              </a:r>
              <a:r>
                <a:rPr lang="ko-KR" altLang="en-US" sz="1100" dirty="0"/>
                <a:t>정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186518" y="5432312"/>
              <a:ext cx="758530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838552"/>
              </p:ext>
            </p:extLst>
          </p:nvPr>
        </p:nvGraphicFramePr>
        <p:xfrm>
          <a:off x="8630824" y="2319956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조회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229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586213669"/>
              </p:ext>
            </p:extLst>
          </p:nvPr>
        </p:nvGraphicFramePr>
        <p:xfrm>
          <a:off x="8817981" y="335219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515045" y="1246094"/>
            <a:ext cx="4259870" cy="5280212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19452" y="5414682"/>
              <a:ext cx="1134132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취소</a:t>
              </a:r>
              <a:endParaRPr lang="ko-KR" altLang="en-US" sz="11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473301"/>
              </p:ext>
            </p:extLst>
          </p:nvPr>
        </p:nvGraphicFramePr>
        <p:xfrm>
          <a:off x="8723957" y="1985449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조회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631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164605405"/>
              </p:ext>
            </p:extLst>
          </p:nvPr>
        </p:nvGraphicFramePr>
        <p:xfrm>
          <a:off x="8775649" y="3467132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 확인을 위한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01904" y="1228149"/>
            <a:ext cx="5316076" cy="5307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0387" y="119229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408220" y="1632845"/>
            <a:ext cx="1967913" cy="366081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408220" y="1998928"/>
            <a:ext cx="1967913" cy="511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676400" y="2671471"/>
            <a:ext cx="5441579" cy="3863789"/>
            <a:chOff x="1402975" y="3065929"/>
            <a:chExt cx="5634319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4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장소        날짜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        신청자 수    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402975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725328"/>
              </p:ext>
            </p:extLst>
          </p:nvPr>
        </p:nvGraphicFramePr>
        <p:xfrm>
          <a:off x="8723957" y="2125906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763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9254778"/>
              </p:ext>
            </p:extLst>
          </p:nvPr>
        </p:nvGraphicFramePr>
        <p:xfrm>
          <a:off x="8868781" y="3473828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참여를 취소할 수도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723480" y="1613734"/>
            <a:ext cx="3915854" cy="4663445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809871" y="5414682"/>
              <a:ext cx="896658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258016"/>
              </p:ext>
            </p:extLst>
          </p:nvPr>
        </p:nvGraphicFramePr>
        <p:xfrm>
          <a:off x="8774757" y="1994534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474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smtClean="0"/>
              <a:t>화면 설계 및 구현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4419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255993580"/>
              </p:ext>
            </p:extLst>
          </p:nvPr>
        </p:nvGraphicFramePr>
        <p:xfrm>
          <a:off x="8741781" y="3197678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81691" y="1165405"/>
            <a:ext cx="4986005" cy="56119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5903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27331" y="1784624"/>
            <a:ext cx="1541929" cy="1314450"/>
            <a:chOff x="5272238" y="1836640"/>
            <a:chExt cx="1541929" cy="1314450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73539" y="3197678"/>
            <a:ext cx="5002309" cy="3579640"/>
            <a:chOff x="1649503" y="3164533"/>
            <a:chExt cx="5504335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 날짜                문의 대상   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316502" y="3810000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326023" y="1809736"/>
            <a:ext cx="1196791" cy="920026"/>
            <a:chOff x="6814164" y="1850069"/>
            <a:chExt cx="1196791" cy="920026"/>
          </a:xfrm>
        </p:grpSpPr>
        <p:grpSp>
          <p:nvGrpSpPr>
            <p:cNvPr id="18" name="그룹 17"/>
            <p:cNvGrpSpPr/>
            <p:nvPr/>
          </p:nvGrpSpPr>
          <p:grpSpPr>
            <a:xfrm>
              <a:off x="6814166" y="1850069"/>
              <a:ext cx="1196789" cy="367553"/>
              <a:chOff x="5585012" y="2095495"/>
              <a:chExt cx="1541929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문의 한 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814164" y="2225463"/>
              <a:ext cx="1196789" cy="5446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783286"/>
              </p:ext>
            </p:extLst>
          </p:nvPr>
        </p:nvGraphicFramePr>
        <p:xfrm>
          <a:off x="8690090" y="1635260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088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327409289"/>
              </p:ext>
            </p:extLst>
          </p:nvPr>
        </p:nvGraphicFramePr>
        <p:xfrm>
          <a:off x="8902648" y="3220935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74260" y="1210450"/>
            <a:ext cx="4493234" cy="5414467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28782" y="5414682"/>
              <a:ext cx="765799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확</a:t>
              </a:r>
              <a:r>
                <a:rPr lang="ko-KR" altLang="en-US" sz="1100" dirty="0"/>
                <a:t>인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828800" y="1850069"/>
              <a:ext cx="286871" cy="29360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737963"/>
              </p:ext>
            </p:extLst>
          </p:nvPr>
        </p:nvGraphicFramePr>
        <p:xfrm>
          <a:off x="8766290" y="173981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804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240390975"/>
              </p:ext>
            </p:extLst>
          </p:nvPr>
        </p:nvGraphicFramePr>
        <p:xfrm>
          <a:off x="8894182" y="3280785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확인 가능한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081120" y="1183335"/>
            <a:ext cx="4965866" cy="55670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7696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85598" y="1692068"/>
            <a:ext cx="1541929" cy="1314450"/>
            <a:chOff x="5119833" y="1836640"/>
            <a:chExt cx="1541929" cy="1314450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38493" y="2953892"/>
            <a:ext cx="5208492" cy="3796532"/>
            <a:chOff x="1380567" y="3032313"/>
            <a:chExt cx="5773271" cy="323400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날짜                 문의대상   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380567" y="303231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850888" y="1715586"/>
            <a:ext cx="1406472" cy="853898"/>
            <a:chOff x="6661759" y="1850069"/>
            <a:chExt cx="1406472" cy="853898"/>
          </a:xfrm>
        </p:grpSpPr>
        <p:grpSp>
          <p:nvGrpSpPr>
            <p:cNvPr id="18" name="그룹 17"/>
            <p:cNvGrpSpPr/>
            <p:nvPr/>
          </p:nvGrpSpPr>
          <p:grpSpPr>
            <a:xfrm>
              <a:off x="6661762" y="1850069"/>
              <a:ext cx="1406469" cy="367553"/>
              <a:chOff x="5585012" y="2095495"/>
              <a:chExt cx="1812078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812078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smtClean="0">
                    <a:solidFill>
                      <a:schemeClr val="tx1"/>
                    </a:solidFill>
                  </a:rPr>
                  <a:t>문의 받은 </a:t>
                </a:r>
                <a:r>
                  <a:rPr lang="ko-KR" altLang="en-US" sz="1400" dirty="0" smtClean="0">
                    <a:solidFill>
                      <a:schemeClr val="tx1"/>
                    </a:solidFill>
                  </a:rPr>
                  <a:t>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7126937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661759" y="2225462"/>
              <a:ext cx="1406472" cy="4785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974554"/>
              </p:ext>
            </p:extLst>
          </p:nvPr>
        </p:nvGraphicFramePr>
        <p:xfrm>
          <a:off x="8757824" y="2086278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783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00465570"/>
              </p:ext>
            </p:extLst>
          </p:nvPr>
        </p:nvGraphicFramePr>
        <p:xfrm>
          <a:off x="8834915" y="3311317"/>
          <a:ext cx="2952330" cy="16916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보여주는 페이지이다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문의를 받은 경우 답변하기 버튼이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버튼을 클릭하여 이동한 페이지에서 답변내용 입력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603763" y="1225797"/>
            <a:ext cx="4209915" cy="5186790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660606" y="5414682"/>
              <a:ext cx="1396961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답변하</a:t>
              </a:r>
              <a:r>
                <a:rPr lang="ko-KR" altLang="en-US" sz="1100" dirty="0"/>
                <a:t>기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727944" y="193414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7</a:t>
              </a:r>
              <a:endParaRPr lang="ko-KR" altLang="en-US" dirty="0"/>
            </a:p>
          </p:txBody>
        </p:sp>
      </p:grp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604308"/>
              </p:ext>
            </p:extLst>
          </p:nvPr>
        </p:nvGraphicFramePr>
        <p:xfrm>
          <a:off x="8774757" y="201997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 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404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555786747"/>
              </p:ext>
            </p:extLst>
          </p:nvPr>
        </p:nvGraphicFramePr>
        <p:xfrm>
          <a:off x="8860315" y="3480009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이동한 페이지에서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2277035" y="1201265"/>
            <a:ext cx="4312023" cy="5369864"/>
            <a:chOff x="1775011" y="1201265"/>
            <a:chExt cx="4814048" cy="5369864"/>
          </a:xfrm>
        </p:grpSpPr>
        <p:sp>
          <p:nvSpPr>
            <p:cNvPr id="4" name="직사각형 3"/>
            <p:cNvSpPr/>
            <p:nvPr/>
          </p:nvSpPr>
          <p:spPr>
            <a:xfrm>
              <a:off x="1891553" y="1201265"/>
              <a:ext cx="4697506" cy="5369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39352" y="1362630"/>
              <a:ext cx="2384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이용후기 관리</a:t>
              </a:r>
              <a:endParaRPr lang="ko-KR" altLang="en-US" dirty="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580965" y="1801874"/>
              <a:ext cx="1541929" cy="880788"/>
              <a:chOff x="5585012" y="2095495"/>
              <a:chExt cx="1541929" cy="880788"/>
            </a:xfrm>
          </p:grpSpPr>
          <p:grpSp>
            <p:nvGrpSpPr>
              <p:cNvPr id="13" name="그룹 12"/>
              <p:cNvGrpSpPr/>
              <p:nvPr/>
            </p:nvGrpSpPr>
            <p:grpSpPr>
              <a:xfrm>
                <a:off x="5585012" y="2095495"/>
                <a:ext cx="1541929" cy="367553"/>
                <a:chOff x="5585012" y="2095495"/>
                <a:chExt cx="1541929" cy="367553"/>
              </a:xfrm>
            </p:grpSpPr>
            <p:sp>
              <p:nvSpPr>
                <p:cNvPr id="9" name="직사각형 8"/>
                <p:cNvSpPr/>
                <p:nvPr/>
              </p:nvSpPr>
              <p:spPr>
                <a:xfrm>
                  <a:off x="5585012" y="2095495"/>
                  <a:ext cx="1541929" cy="36755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400" dirty="0" err="1" smtClean="0">
                      <a:solidFill>
                        <a:schemeClr val="tx1"/>
                      </a:solidFill>
                    </a:rPr>
                    <a:t>세미나존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이등변 삼각형 11"/>
                <p:cNvSpPr/>
                <p:nvPr/>
              </p:nvSpPr>
              <p:spPr>
                <a:xfrm flipV="1">
                  <a:off x="6822140" y="2227711"/>
                  <a:ext cx="215154" cy="174816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" name="직사각형 13"/>
              <p:cNvSpPr/>
              <p:nvPr/>
            </p:nvSpPr>
            <p:spPr>
              <a:xfrm>
                <a:off x="5585012" y="2463049"/>
                <a:ext cx="1541929" cy="51323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세미나</a:t>
                </a:r>
                <a:r>
                  <a:rPr lang="en-US" altLang="ko-KR" sz="14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밋업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775011" y="2779052"/>
              <a:ext cx="4814047" cy="3792077"/>
              <a:chOff x="1402975" y="3065929"/>
              <a:chExt cx="5634319" cy="3101789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1541929" y="3065929"/>
                <a:ext cx="5495365" cy="31017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541928" y="3074894"/>
                <a:ext cx="5495365" cy="4303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세미나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200" dirty="0" err="1" smtClean="0">
                    <a:solidFill>
                      <a:schemeClr val="tx1"/>
                    </a:solidFill>
                  </a:rPr>
                  <a:t>밋업명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    장소     날짜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   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시간    후기등록여부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402975" y="3572453"/>
                <a:ext cx="277906" cy="26444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8</a:t>
                </a:r>
                <a:endParaRPr lang="ko-KR" altLang="en-US" dirty="0"/>
              </a:p>
            </p:txBody>
          </p:sp>
        </p:grp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229242"/>
              </p:ext>
            </p:extLst>
          </p:nvPr>
        </p:nvGraphicFramePr>
        <p:xfrm>
          <a:off x="8808624" y="215725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491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469655649"/>
              </p:ext>
            </p:extLst>
          </p:nvPr>
        </p:nvGraphicFramePr>
        <p:xfrm>
          <a:off x="8792581" y="3709128"/>
          <a:ext cx="2952330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등록하기 버튼을 눌러서 이동한 페이지에서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내용만 입력하여 등록할 수 있다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후기가 등록된 경우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등록하기 버튼</a:t>
                      </a:r>
                      <a:r>
                        <a:rPr lang="ko-KR" altLang="en-US" sz="1300" b="0" u="none" strike="noStrike" cap="none" baseline="0" dirty="0" smtClean="0"/>
                        <a:t> 위치에 </a:t>
                      </a:r>
                      <a:r>
                        <a:rPr lang="en-US" altLang="ko-KR" sz="1300" b="0" u="none" strike="noStrike" cap="none" baseline="0" dirty="0" smtClean="0"/>
                        <a:t>‘</a:t>
                      </a:r>
                      <a:r>
                        <a:rPr lang="ko-KR" altLang="en-US" sz="1300" b="0" u="none" strike="noStrike" cap="none" baseline="0" dirty="0" smtClean="0"/>
                        <a:t>이미 후기를 등록하였습니다</a:t>
                      </a:r>
                      <a:r>
                        <a:rPr lang="en-US" altLang="ko-KR" sz="1300" b="0" u="none" strike="noStrike" cap="none" baseline="0" dirty="0" smtClean="0"/>
                        <a:t>.’ </a:t>
                      </a:r>
                      <a:r>
                        <a:rPr lang="ko-KR" altLang="en-US" sz="1300" b="0" u="none" strike="noStrike" cap="none" baseline="0" dirty="0" smtClean="0"/>
                        <a:t>문구가 표시된다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2400105" y="1376969"/>
            <a:ext cx="4368063" cy="4790747"/>
            <a:chOff x="1680882" y="1818037"/>
            <a:chExt cx="5356412" cy="4037711"/>
          </a:xfrm>
        </p:grpSpPr>
        <p:sp>
          <p:nvSpPr>
            <p:cNvPr id="2" name="직사각형 1"/>
            <p:cNvSpPr/>
            <p:nvPr/>
          </p:nvSpPr>
          <p:spPr>
            <a:xfrm>
              <a:off x="5446058" y="19699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00518" y="217481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후기 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730899" y="5414682"/>
              <a:ext cx="119593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등</a:t>
              </a:r>
              <a:r>
                <a:rPr lang="ko-KR" altLang="en-US" sz="1100" dirty="0"/>
                <a:t>록</a:t>
              </a:r>
              <a:r>
                <a:rPr lang="ko-KR" altLang="en-US" sz="1100" dirty="0" smtClean="0"/>
                <a:t>하기</a:t>
              </a:r>
              <a:endParaRPr lang="ko-KR" altLang="en-US" sz="11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066364" y="247422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</p:grp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556345"/>
              </p:ext>
            </p:extLst>
          </p:nvPr>
        </p:nvGraphicFramePr>
        <p:xfrm>
          <a:off x="8749357" y="1976893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2756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21862757"/>
              </p:ext>
            </p:extLst>
          </p:nvPr>
        </p:nvGraphicFramePr>
        <p:xfrm>
          <a:off x="8572093" y="3746330"/>
          <a:ext cx="3532000" cy="165210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관리자 목록을 테이블 형식으로 표시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TR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클릭시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상세 정보 호출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등록버튼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클릭시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관리자 등록 창 호출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421312"/>
              </p:ext>
            </p:extLst>
          </p:nvPr>
        </p:nvGraphicFramePr>
        <p:xfrm>
          <a:off x="1861127" y="2691866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8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091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409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7206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이름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사원번호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비밀번호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유서희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ezoneysh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권기범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ezonekkb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이형준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ezonelhj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김현태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ezonekht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관리자 계정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573867"/>
            <a:ext cx="6687129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586132" y="303750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586132" y="336973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586132" y="374633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586132" y="407856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38024" y="5475901"/>
            <a:ext cx="1540936" cy="388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151941"/>
              </p:ext>
            </p:extLst>
          </p:nvPr>
        </p:nvGraphicFramePr>
        <p:xfrm>
          <a:off x="8850957" y="2475531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2144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73822916"/>
              </p:ext>
            </p:extLst>
          </p:nvPr>
        </p:nvGraphicFramePr>
        <p:xfrm>
          <a:off x="8492753" y="3131446"/>
          <a:ext cx="3532000" cy="1325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이름 등록하여 관리자 계정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466537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21" y="2018871"/>
            <a:ext cx="6025299" cy="3891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6320375" y="5061036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087006" y="5061036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933093"/>
              </p:ext>
            </p:extLst>
          </p:nvPr>
        </p:nvGraphicFramePr>
        <p:xfrm>
          <a:off x="8740891" y="2258634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918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2009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등록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903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739845293"/>
              </p:ext>
            </p:extLst>
          </p:nvPr>
        </p:nvGraphicFramePr>
        <p:xfrm>
          <a:off x="8509686" y="3474390"/>
          <a:ext cx="3532000" cy="1332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된 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이름 표시 및 수정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</a:t>
                      </a:r>
                      <a:endParaRPr lang="en-US" altLang="ko-KR" sz="1500" b="0" i="0" u="none" strike="noStrike" cap="none" baseline="0" noProof="0" dirty="0" smtClean="0">
                        <a:latin typeface="+mn-lt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982489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43" y="2011383"/>
            <a:ext cx="6079706" cy="3906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3630741" y="2607735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</a:rPr>
              <a:t>수정</a:t>
            </a:r>
            <a:r>
              <a:rPr lang="en-US" altLang="ko-KR" sz="1300" dirty="0" smtClean="0">
                <a:solidFill>
                  <a:schemeClr val="tx1"/>
                </a:solidFill>
              </a:rPr>
              <a:t>/</a:t>
            </a:r>
            <a:r>
              <a:rPr lang="ko-KR" altLang="en-US" sz="1300" dirty="0" smtClean="0">
                <a:solidFill>
                  <a:schemeClr val="tx1"/>
                </a:solidFill>
              </a:rPr>
              <a:t>삭제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083199"/>
              </p:ext>
            </p:extLst>
          </p:nvPr>
        </p:nvGraphicFramePr>
        <p:xfrm>
          <a:off x="8757824" y="260773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1813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2853051"/>
              </p:ext>
            </p:extLst>
          </p:nvPr>
        </p:nvGraphicFramePr>
        <p:xfrm>
          <a:off x="8535086" y="2810582"/>
          <a:ext cx="3532000" cy="132135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세미나존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날짜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호스트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ID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조건 입력하여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조건 검색 결과 출력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834428"/>
              </p:ext>
            </p:extLst>
          </p:nvPr>
        </p:nvGraphicFramePr>
        <p:xfrm>
          <a:off x="1861127" y="3504698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958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12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34526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3133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날짜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시간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호스트 </a:t>
                      </a:r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세미나 타이틀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 상태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</a:t>
                      </a:r>
                      <a:r>
                        <a:rPr lang="en-US" altLang="ko-KR" sz="800" baseline="0" dirty="0" smtClean="0"/>
                        <a:t> – 13:00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genius01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날씬한 몸매를 원하십니까</a:t>
                      </a:r>
                      <a:r>
                        <a:rPr lang="en-US" altLang="ko-KR" sz="800" dirty="0" smtClean="0"/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18:00 - 22:00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유튜브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100</a:t>
                      </a:r>
                      <a:r>
                        <a:rPr lang="ko-KR" altLang="en-US" sz="800" dirty="0" smtClean="0"/>
                        <a:t>만 구독자 채널 만드는 법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2020-04-15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ezenrmfoT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웹 개발에 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2020-04-27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14:00 - 16:00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whgrpTSp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오홍홍홍홍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10:00</a:t>
                      </a:r>
                      <a:r>
                        <a:rPr lang="en-US" altLang="ko-KR" sz="800" baseline="0" dirty="0" smtClean="0"/>
                        <a:t> – 12:00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romeo1111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우헬헬헬헬헬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20:00</a:t>
                      </a:r>
                      <a:r>
                        <a:rPr lang="en-US" altLang="ko-KR" sz="800" baseline="0" dirty="0" smtClean="0"/>
                        <a:t>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특이점에</a:t>
                      </a:r>
                      <a:r>
                        <a:rPr lang="ko-KR" altLang="en-US" sz="800" baseline="0" dirty="0" smtClean="0"/>
                        <a:t> 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세미나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16665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solidFill>
                  <a:schemeClr val="tx1"/>
                </a:solidFill>
              </a:rPr>
              <a:t>세미나존</a:t>
            </a:r>
            <a:r>
              <a:rPr lang="ko-KR" altLang="en-US" sz="1500" dirty="0" smtClean="0">
                <a:solidFill>
                  <a:schemeClr val="tx1"/>
                </a:solidFill>
              </a:rPr>
              <a:t> 예약 </a:t>
            </a:r>
            <a:r>
              <a:rPr lang="ko-KR" altLang="en-US" sz="1500" dirty="0">
                <a:solidFill>
                  <a:schemeClr val="tx1"/>
                </a:solidFill>
              </a:rPr>
              <a:t>및 결제 관리</a:t>
            </a: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277351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463796"/>
            <a:ext cx="6687129" cy="944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896533" y="2539999"/>
            <a:ext cx="6282267" cy="8128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50533" y="2599267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세미나존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50533" y="2855386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날짜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150533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호스트 </a:t>
            </a:r>
            <a:r>
              <a:rPr lang="en-US" altLang="ko-KR" sz="700" dirty="0" smtClean="0">
                <a:solidFill>
                  <a:schemeClr val="tx1"/>
                </a:solidFill>
              </a:rPr>
              <a:t>ID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929467" y="2599267"/>
            <a:ext cx="720989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세미나존</a:t>
            </a:r>
            <a:r>
              <a:rPr lang="en-US" altLang="ko-KR" sz="700" dirty="0" smtClean="0">
                <a:solidFill>
                  <a:schemeClr val="tx1"/>
                </a:solidFill>
              </a:rPr>
              <a:t>1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29466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191008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929465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559040" y="3115743"/>
            <a:ext cx="429269" cy="177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</a:t>
            </a:r>
            <a:r>
              <a:rPr lang="ko-KR" altLang="en-US" sz="800" dirty="0">
                <a:solidFill>
                  <a:schemeClr val="tx1"/>
                </a:solidFill>
              </a:rPr>
              <a:t>색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684863" y="3462862"/>
            <a:ext cx="6687129" cy="2696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4859120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결제 상태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638052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결제 대기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2" name="이등변 삼각형 41"/>
          <p:cNvSpPr/>
          <p:nvPr/>
        </p:nvSpPr>
        <p:spPr>
          <a:xfrm rot="10800000">
            <a:off x="6577859" y="3164275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42"/>
          <p:cNvSpPr/>
          <p:nvPr/>
        </p:nvSpPr>
        <p:spPr>
          <a:xfrm rot="10800000">
            <a:off x="3525097" y="2656420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63682"/>
              </p:ext>
            </p:extLst>
          </p:nvPr>
        </p:nvGraphicFramePr>
        <p:xfrm>
          <a:off x="8783224" y="194392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hj_admin_semi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및 </a:t>
            </a:r>
            <a:r>
              <a:rPr lang="ko-KR" altLang="en-US" sz="2500" b="1" smtClean="0">
                <a:solidFill>
                  <a:schemeClr val="bg1"/>
                </a:solidFill>
                <a:latin typeface="+mj-lt"/>
              </a:rPr>
              <a:t>결제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7105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69411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404498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809906937"/>
              </p:ext>
            </p:extLst>
          </p:nvPr>
        </p:nvGraphicFramePr>
        <p:xfrm>
          <a:off x="8458885" y="2373467"/>
          <a:ext cx="3532000" cy="4040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입력을 통한 공지사항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제목을 클릭하면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태그의 형식으로 공지사항 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/>
                        <a:t>jQuery</a:t>
                      </a:r>
                      <a:r>
                        <a:rPr lang="en-US" altLang="ko-KR" sz="1500" baseline="0" dirty="0" smtClean="0"/>
                        <a:t> – </a:t>
                      </a:r>
                      <a:r>
                        <a:rPr lang="ko-KR" altLang="en-US" sz="1500" baseline="0" dirty="0" smtClean="0"/>
                        <a:t>아코디언 </a:t>
                      </a:r>
                      <a:r>
                        <a:rPr lang="ko-KR" altLang="en-US" sz="1500" baseline="0" dirty="0" err="1" smtClean="0"/>
                        <a:t>메서드</a:t>
                      </a:r>
                      <a:r>
                        <a:rPr lang="ko-KR" altLang="en-US" sz="1500" baseline="0" dirty="0" smtClean="0"/>
                        <a:t> 사용</a:t>
                      </a:r>
                      <a:endParaRPr lang="en-US" altLang="ko-KR" sz="1500" baseline="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3" y="1882570"/>
            <a:ext cx="8128897" cy="469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14866" y="2257660"/>
            <a:ext cx="7721600" cy="142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70237" y="280656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15272" y="3756257"/>
            <a:ext cx="7721600" cy="2548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70237" y="48681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207386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102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890884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59" y="1093509"/>
            <a:ext cx="7655359" cy="552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714" y="1122718"/>
            <a:ext cx="4114800" cy="7334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>
            <a:stCxn id="1027" idx="2"/>
            <a:endCxn id="18" idx="0"/>
          </p:cNvCxnSpPr>
          <p:nvPr/>
        </p:nvCxnSpPr>
        <p:spPr>
          <a:xfrm flipH="1">
            <a:off x="4115813" y="1856143"/>
            <a:ext cx="1653301" cy="154693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55013" y="3403076"/>
            <a:ext cx="7721600" cy="33747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123" y="2827103"/>
            <a:ext cx="3799048" cy="3394587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456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799140869"/>
              </p:ext>
            </p:extLst>
          </p:nvPr>
        </p:nvGraphicFramePr>
        <p:xfrm>
          <a:off x="8484285" y="2239761"/>
          <a:ext cx="3532000" cy="381651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 smtClean="0"/>
                        <a:t>날짜는 </a:t>
                      </a:r>
                      <a:r>
                        <a:rPr lang="en-US" altLang="ko-KR" sz="1500" baseline="0" dirty="0" smtClean="0"/>
                        <a:t>– </a:t>
                      </a:r>
                      <a:r>
                        <a:rPr lang="en-US" altLang="ko-KR" sz="1500" baseline="0" dirty="0" err="1" smtClean="0"/>
                        <a:t>datepicker</a:t>
                      </a:r>
                      <a:endParaRPr lang="en-US" altLang="ko-KR" sz="15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smtClean="0"/>
                        <a:t>Dialog – </a:t>
                      </a:r>
                      <a:r>
                        <a:rPr lang="ko-KR" altLang="en-US" sz="1500" baseline="0" dirty="0" smtClean="0"/>
                        <a:t>등록 하는 창 불러올 때</a:t>
                      </a: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92" y="1940145"/>
            <a:ext cx="8099248" cy="385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89872" y="5198532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675175"/>
              </p:ext>
            </p:extLst>
          </p:nvPr>
        </p:nvGraphicFramePr>
        <p:xfrm>
          <a:off x="8489197" y="141219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283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080891983"/>
              </p:ext>
            </p:extLst>
          </p:nvPr>
        </p:nvGraphicFramePr>
        <p:xfrm>
          <a:off x="8254241" y="2448923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692" y="1235075"/>
            <a:ext cx="3566022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6953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558135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296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930762848"/>
              </p:ext>
            </p:extLst>
          </p:nvPr>
        </p:nvGraphicFramePr>
        <p:xfrm>
          <a:off x="8501219" y="2637154"/>
          <a:ext cx="3532000" cy="38696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768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 및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검색어를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입력하여 관련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검색 기능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8" y="1656913"/>
            <a:ext cx="8281196" cy="449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64475" y="2201332"/>
            <a:ext cx="7721600" cy="1405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818467" y="178646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6934" y="2741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4475" y="3725337"/>
            <a:ext cx="7721600" cy="1693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6934" y="440970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344092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396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365767028"/>
              </p:ext>
            </p:extLst>
          </p:nvPr>
        </p:nvGraphicFramePr>
        <p:xfrm>
          <a:off x="8509686" y="2658707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4" y="1931598"/>
            <a:ext cx="8255000" cy="2689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26908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101181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526535"/>
              </p:ext>
            </p:extLst>
          </p:nvPr>
        </p:nvGraphicFramePr>
        <p:xfrm>
          <a:off x="8572025" y="161154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966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15349455"/>
              </p:ext>
            </p:extLst>
          </p:nvPr>
        </p:nvGraphicFramePr>
        <p:xfrm>
          <a:off x="8492752" y="2812365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866" y="1220258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253068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84866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160455" y="1279526"/>
            <a:ext cx="668866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5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253068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194854"/>
              </p:ext>
            </p:extLst>
          </p:nvPr>
        </p:nvGraphicFramePr>
        <p:xfrm>
          <a:off x="8446865" y="200996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662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188510304"/>
              </p:ext>
            </p:extLst>
          </p:nvPr>
        </p:nvGraphicFramePr>
        <p:xfrm>
          <a:off x="8492752" y="2184404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642467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521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24707" y="5550029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384229383"/>
              </p:ext>
            </p:extLst>
          </p:nvPr>
        </p:nvGraphicFramePr>
        <p:xfrm>
          <a:off x="8433486" y="2376976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" y="1935165"/>
            <a:ext cx="7932412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762727"/>
              </p:ext>
            </p:extLst>
          </p:nvPr>
        </p:nvGraphicFramePr>
        <p:xfrm>
          <a:off x="8455331" y="151675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096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753931" y="1367455"/>
            <a:ext cx="8786723" cy="4841392"/>
          </a:xfrm>
        </p:spPr>
        <p:txBody>
          <a:bodyPr>
            <a:noAutofit/>
          </a:bodyPr>
          <a:lstStyle/>
          <a:p>
            <a:pPr>
              <a:buAutoNum type="arabicPeriod"/>
            </a:pP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개요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</a:t>
            </a:r>
            <a:r>
              <a:rPr lang="ko-KR" altLang="en-US" sz="3200" dirty="0" err="1" smtClean="0"/>
              <a:t>유즈케이스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 요구사항 정의서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</a:t>
            </a:r>
            <a:r>
              <a:rPr lang="en-US" altLang="ko-KR" sz="3200" dirty="0" smtClean="0"/>
              <a:t>DB </a:t>
            </a:r>
            <a:r>
              <a:rPr lang="ko-KR" altLang="en-US" sz="3200" dirty="0" smtClean="0"/>
              <a:t>설계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 화면설계 및 구현</a:t>
            </a:r>
            <a:endParaRPr lang="ko-KR" altLang="en-US" sz="3200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69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 sz="2400" b="0" dirty="0"/>
          </a:p>
        </p:txBody>
      </p:sp>
      <p:sp>
        <p:nvSpPr>
          <p:cNvPr id="5" name="Google Shape;164;g7c553259d1_0_81"/>
          <p:cNvSpPr/>
          <p:nvPr/>
        </p:nvSpPr>
        <p:spPr>
          <a:xfrm>
            <a:off x="3891869" y="5974235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68;g7c553259d1_0_81"/>
          <p:cNvSpPr/>
          <p:nvPr/>
        </p:nvSpPr>
        <p:spPr>
          <a:xfrm>
            <a:off x="560723" y="144269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650244" y="2039603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66123" y="1630346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6" y="1752237"/>
            <a:ext cx="6115365" cy="1967739"/>
          </a:xfrm>
          <a:prstGeom prst="rect">
            <a:avLst/>
          </a:prstGeom>
        </p:spPr>
      </p:pic>
      <p:sp>
        <p:nvSpPr>
          <p:cNvPr id="10" name="Google Shape;173;g7c553259d1_0_81"/>
          <p:cNvSpPr/>
          <p:nvPr/>
        </p:nvSpPr>
        <p:spPr>
          <a:xfrm>
            <a:off x="889095" y="162513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650244" y="1305087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16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0945959"/>
              </p:ext>
            </p:extLst>
          </p:nvPr>
        </p:nvGraphicFramePr>
        <p:xfrm>
          <a:off x="8518153" y="250874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34" y="1220259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160454" y="1279526"/>
            <a:ext cx="776545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363139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732856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365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관리자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관리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10221580"/>
              </p:ext>
            </p:extLst>
          </p:nvPr>
        </p:nvGraphicFramePr>
        <p:xfrm>
          <a:off x="8495894" y="2518966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공지사항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080402"/>
              </p:ext>
            </p:extLst>
          </p:nvPr>
        </p:nvGraphicFramePr>
        <p:xfrm>
          <a:off x="1861127" y="2691866"/>
          <a:ext cx="6376940" cy="2643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1000005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1000004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1000003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CCTV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설치 및 운영에 대한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권고안을 확인해주세요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2020-03-17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1000002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조치완료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서비스 내 예약이 불가한 사항이 접수되어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조치중에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있습니다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2020-03-01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1000001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 안내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2020-02-19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adminX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283881"/>
              </p:ext>
            </p:extLst>
          </p:nvPr>
        </p:nvGraphicFramePr>
        <p:xfrm>
          <a:off x="8495894" y="172210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61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882590270"/>
              </p:ext>
            </p:extLst>
          </p:nvPr>
        </p:nvGraphicFramePr>
        <p:xfrm>
          <a:off x="8487427" y="1992698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공지사항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405299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76397" y="248919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53722"/>
              </p:ext>
            </p:extLst>
          </p:nvPr>
        </p:nvGraphicFramePr>
        <p:xfrm>
          <a:off x="8487427" y="126826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963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176218443"/>
              </p:ext>
            </p:extLst>
          </p:nvPr>
        </p:nvGraphicFramePr>
        <p:xfrm>
          <a:off x="8501219" y="2349441"/>
          <a:ext cx="3532000" cy="44108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공지사항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이용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완료 버튼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확인 후 삭제 또는 취소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717000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01798" y="1803400"/>
            <a:ext cx="6423259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496440"/>
              </p:ext>
            </p:extLst>
          </p:nvPr>
        </p:nvGraphicFramePr>
        <p:xfrm>
          <a:off x="8472265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970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관리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137740011"/>
              </p:ext>
            </p:extLst>
          </p:nvPr>
        </p:nvGraphicFramePr>
        <p:xfrm>
          <a:off x="8501220" y="2439422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이미지 등록하여 공지사항 등록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등록하기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56433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265082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50996" y="1803400"/>
            <a:ext cx="6670195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16365"/>
              </p:ext>
            </p:extLst>
          </p:nvPr>
        </p:nvGraphicFramePr>
        <p:xfrm>
          <a:off x="8572025" y="1640797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012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388644941"/>
              </p:ext>
            </p:extLst>
          </p:nvPr>
        </p:nvGraphicFramePr>
        <p:xfrm>
          <a:off x="8453561" y="2413200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488003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264403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3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75266"/>
                <a:gridCol w="3073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974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434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카테고리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에약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예약을 변경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서비스 이용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서비스 이용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1755306"/>
              </p:ext>
            </p:extLst>
          </p:nvPr>
        </p:nvGraphicFramePr>
        <p:xfrm>
          <a:off x="8529692" y="1522856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54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978156087"/>
              </p:ext>
            </p:extLst>
          </p:nvPr>
        </p:nvGraphicFramePr>
        <p:xfrm>
          <a:off x="8509686" y="2291280"/>
          <a:ext cx="3532000" cy="41822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743860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3533"/>
                <a:gridCol w="35221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1267"/>
                <a:gridCol w="676434"/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282016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67930" y="2506133"/>
            <a:ext cx="6670195" cy="287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239563"/>
              </p:ext>
            </p:extLst>
          </p:nvPr>
        </p:nvGraphicFramePr>
        <p:xfrm>
          <a:off x="8572025" y="1510433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451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46677253"/>
              </p:ext>
            </p:extLst>
          </p:nvPr>
        </p:nvGraphicFramePr>
        <p:xfrm>
          <a:off x="8484286" y="1808177"/>
          <a:ext cx="353200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이용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확인 후 삭제 또는 취소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522157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667000" y="2480733"/>
            <a:ext cx="78740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92354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Google Shape;173;g7c553259d1_0_81"/>
          <p:cNvSpPr/>
          <p:nvPr/>
        </p:nvSpPr>
        <p:spPr>
          <a:xfrm>
            <a:off x="128201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03401" y="1828800"/>
            <a:ext cx="6296256" cy="4356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212336"/>
              </p:ext>
            </p:extLst>
          </p:nvPr>
        </p:nvGraphicFramePr>
        <p:xfrm>
          <a:off x="8506132" y="10904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50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107952215"/>
              </p:ext>
            </p:extLst>
          </p:nvPr>
        </p:nvGraphicFramePr>
        <p:xfrm>
          <a:off x="8492753" y="236220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이미지 등록하여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537884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328342" y="2767927"/>
            <a:ext cx="973658" cy="297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99745" y="3335193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99745" y="3860321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275507"/>
              </p:ext>
            </p:extLst>
          </p:nvPr>
        </p:nvGraphicFramePr>
        <p:xfrm>
          <a:off x="8489198" y="160188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60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857689733"/>
              </p:ext>
            </p:extLst>
          </p:nvPr>
        </p:nvGraphicFramePr>
        <p:xfrm>
          <a:off x="8594353" y="2417597"/>
          <a:ext cx="3532000" cy="376754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946070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7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3533"/>
                <a:gridCol w="32525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서비스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서비스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255932" y="550250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962886"/>
              </p:ext>
            </p:extLst>
          </p:nvPr>
        </p:nvGraphicFramePr>
        <p:xfrm>
          <a:off x="8648294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64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074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6" y="1447060"/>
            <a:ext cx="9086335" cy="19634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03" y="3815353"/>
            <a:ext cx="7324725" cy="2845317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9292795" y="1447060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131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724966122"/>
              </p:ext>
            </p:extLst>
          </p:nvPr>
        </p:nvGraphicFramePr>
        <p:xfrm>
          <a:off x="8518152" y="2060427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답변하기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 등록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763466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4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0467"/>
                <a:gridCol w="33109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59599" y="4554873"/>
            <a:ext cx="673746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답변하기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74800" y="2489200"/>
            <a:ext cx="6797193" cy="2861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938380"/>
              </p:ext>
            </p:extLst>
          </p:nvPr>
        </p:nvGraphicFramePr>
        <p:xfrm>
          <a:off x="8497665" y="13275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896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728329794"/>
              </p:ext>
            </p:extLst>
          </p:nvPr>
        </p:nvGraphicFramePr>
        <p:xfrm>
          <a:off x="8484286" y="2481276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상세 내용 호출 및 답변 등록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답변 등록 완료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169084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666999" y="2408767"/>
            <a:ext cx="1735667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 등록하기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09288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08291" y="3691467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19" name="직사각형 18"/>
          <p:cNvSpPr/>
          <p:nvPr/>
        </p:nvSpPr>
        <p:spPr>
          <a:xfrm>
            <a:off x="3908300" y="4173393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0" name="직사각형 19"/>
          <p:cNvSpPr/>
          <p:nvPr/>
        </p:nvSpPr>
        <p:spPr>
          <a:xfrm>
            <a:off x="2404552" y="4757782"/>
            <a:ext cx="982124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08291" y="4664648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/>
          </a:p>
        </p:txBody>
      </p:sp>
      <p:sp>
        <p:nvSpPr>
          <p:cNvPr id="22" name="직사각형 21"/>
          <p:cNvSpPr/>
          <p:nvPr/>
        </p:nvSpPr>
        <p:spPr>
          <a:xfrm>
            <a:off x="5528733" y="5164667"/>
            <a:ext cx="482600" cy="36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282267" y="5181602"/>
            <a:ext cx="465666" cy="262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4" name="Google Shape;173;g7c553259d1_0_81"/>
          <p:cNvSpPr/>
          <p:nvPr/>
        </p:nvSpPr>
        <p:spPr>
          <a:xfrm>
            <a:off x="1232270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27200" y="1761067"/>
            <a:ext cx="6307667" cy="4343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620473"/>
              </p:ext>
            </p:extLst>
          </p:nvPr>
        </p:nvGraphicFramePr>
        <p:xfrm>
          <a:off x="8480731" y="16492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648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ko-KR" altLang="en-US" sz="2800" b="0"/>
              <a:t>컨텐츠</a:t>
            </a:r>
            <a:endParaRPr lang="ko-KR" altLang="en-US" sz="2800" b="0" dirty="0"/>
          </a:p>
        </p:txBody>
      </p:sp>
      <p:sp>
        <p:nvSpPr>
          <p:cNvPr id="12" name="Google Shape;164;g7c553259d1_0_81"/>
          <p:cNvSpPr/>
          <p:nvPr/>
        </p:nvSpPr>
        <p:spPr>
          <a:xfrm>
            <a:off x="3875393" y="5954997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68;g7c553259d1_0_81"/>
          <p:cNvSpPr/>
          <p:nvPr/>
        </p:nvSpPr>
        <p:spPr>
          <a:xfrm>
            <a:off x="612312" y="150810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397333" y="2166695"/>
          <a:ext cx="2869750" cy="453579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143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583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8958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84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94" y="3700437"/>
            <a:ext cx="6466381" cy="1512598"/>
          </a:xfrm>
          <a:prstGeom prst="rect">
            <a:avLst/>
          </a:prstGeom>
        </p:spPr>
      </p:pic>
      <p:sp>
        <p:nvSpPr>
          <p:cNvPr id="19" name="Google Shape;174;g7c553259d1_0_81"/>
          <p:cNvSpPr/>
          <p:nvPr/>
        </p:nvSpPr>
        <p:spPr>
          <a:xfrm>
            <a:off x="817381" y="403035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41" y="5358008"/>
            <a:ext cx="6466381" cy="1293624"/>
          </a:xfrm>
          <a:prstGeom prst="rect">
            <a:avLst/>
          </a:prstGeom>
        </p:spPr>
      </p:pic>
      <p:sp>
        <p:nvSpPr>
          <p:cNvPr id="21" name="Google Shape;196;g7c553259d1_0_81"/>
          <p:cNvSpPr/>
          <p:nvPr/>
        </p:nvSpPr>
        <p:spPr>
          <a:xfrm>
            <a:off x="868595" y="554861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68595" y="1936943"/>
            <a:ext cx="6008538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캐러셀 배너</a:t>
            </a:r>
          </a:p>
        </p:txBody>
      </p:sp>
      <p:sp>
        <p:nvSpPr>
          <p:cNvPr id="23" name="Google Shape;207;g7c553259d1_0_81"/>
          <p:cNvSpPr/>
          <p:nvPr/>
        </p:nvSpPr>
        <p:spPr>
          <a:xfrm>
            <a:off x="1002618" y="203732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8397333" y="139722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279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메인페이지</a:t>
            </a:r>
            <a:r>
              <a:rPr lang="ko-KR" altLang="en-US" sz="1600" b="0"/>
              <a:t> </a:t>
            </a:r>
            <a:r>
              <a:rPr lang="en-US" altLang="ko-KR" sz="2000" b="0"/>
              <a:t>-  </a:t>
            </a:r>
            <a:r>
              <a:rPr lang="ko-KR" altLang="en-US" sz="2000" b="0"/>
              <a:t>컨텐츠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8071"/>
            <a:ext cx="7039627" cy="506677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003" y="1916482"/>
            <a:ext cx="5198301" cy="20166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8153" y="2090781"/>
            <a:ext cx="2712671" cy="456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2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en-US" altLang="ko-KR" sz="2800" b="0" smtClean="0"/>
              <a:t>Footer</a:t>
            </a:r>
            <a:endParaRPr lang="ko-KR" altLang="en-US" sz="2800" b="0" dirty="0"/>
          </a:p>
        </p:txBody>
      </p:sp>
      <p:sp>
        <p:nvSpPr>
          <p:cNvPr id="15" name="Google Shape;168;g7c553259d1_0_81"/>
          <p:cNvSpPr/>
          <p:nvPr/>
        </p:nvSpPr>
        <p:spPr>
          <a:xfrm>
            <a:off x="884161" y="1436721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Google Shape;169;g7c553259d1_0_81"/>
          <p:cNvGraphicFramePr/>
          <p:nvPr>
            <p:extLst/>
          </p:nvPr>
        </p:nvGraphicFramePr>
        <p:xfrm>
          <a:off x="8452537" y="2161333"/>
          <a:ext cx="2869750" cy="4612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Google Shape;207;g7c553259d1_0_81"/>
          <p:cNvSpPr/>
          <p:nvPr/>
        </p:nvSpPr>
        <p:spPr>
          <a:xfrm>
            <a:off x="1379955" y="172236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20" y="2254423"/>
            <a:ext cx="6246845" cy="1587572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8452537" y="143672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549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 </a:t>
            </a:r>
            <a:r>
              <a:rPr lang="ko-KR" altLang="en-US" sz="2800" b="0"/>
              <a:t>메인페이지</a:t>
            </a:r>
            <a:r>
              <a:rPr lang="ko-KR" altLang="en-US" sz="1600" b="0"/>
              <a:t> </a:t>
            </a:r>
            <a:r>
              <a:rPr lang="en-US" altLang="ko-KR" sz="2000" b="0"/>
              <a:t>-  Footer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7892"/>
            <a:ext cx="12192000" cy="345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1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로그인 </a:t>
            </a:r>
            <a:r>
              <a:rPr lang="ko-KR" altLang="en-US" sz="4000" b="0"/>
              <a:t>페이지</a:t>
            </a:r>
            <a:r>
              <a:rPr lang="ko-KR" altLang="en-US" sz="2400" b="0"/>
              <a:t> </a:t>
            </a:r>
            <a:endParaRPr lang="ko-KR" altLang="en-US" sz="2400" b="0" dirty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834733" y="1556950"/>
            <a:ext cx="6526163" cy="50154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7738751" y="3328889"/>
          <a:ext cx="2869750" cy="263334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338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715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364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27" y="1727989"/>
            <a:ext cx="6102172" cy="423424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1278877" y="1638984"/>
            <a:ext cx="245944" cy="3043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802724" y="241587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00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00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323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로그인 페이지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02" y="1516465"/>
            <a:ext cx="5910707" cy="49908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556" y="1803748"/>
            <a:ext cx="6630443" cy="346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7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아이디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/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이름과 이메일을 기준으로 해당 아이디를 찾는다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kb_user_w_findId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19" y="1888559"/>
            <a:ext cx="6096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5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0"/>
              <a:t>[</a:t>
            </a:r>
            <a:r>
              <a:rPr lang="ko-KR" altLang="en-US" sz="2400" b="0" smtClean="0"/>
              <a:t>화면구현</a:t>
            </a:r>
            <a:r>
              <a:rPr lang="en-US" altLang="ko-KR" sz="2400" b="0" smtClean="0"/>
              <a:t>] </a:t>
            </a:r>
            <a:r>
              <a:rPr lang="ko-KR" altLang="en-US" sz="2400" b="0"/>
              <a:t>사용자 </a:t>
            </a:r>
            <a:r>
              <a:rPr lang="en-US" altLang="ko-KR" sz="2400" b="0"/>
              <a:t>– </a:t>
            </a:r>
            <a:r>
              <a:rPr lang="ko-KR" altLang="en-US" sz="2400" b="0"/>
              <a:t>웹 </a:t>
            </a:r>
            <a:r>
              <a:rPr lang="en-US" altLang="ko-KR" sz="2400" b="0"/>
              <a:t>– </a:t>
            </a:r>
            <a:r>
              <a:rPr lang="ko-KR" altLang="en-US" sz="2400" b="0"/>
              <a:t>아이디 찾기</a:t>
            </a:r>
            <a:r>
              <a:rPr lang="ko-KR" altLang="en-US" sz="14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11" y="1448615"/>
            <a:ext cx="6592742" cy="51175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956" y="2127467"/>
            <a:ext cx="5611008" cy="120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956" y="3862692"/>
            <a:ext cx="5523978" cy="164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45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b="1" dirty="0" smtClean="0"/>
              <a:t>개요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03612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– </a:t>
            </a:r>
            <a:r>
              <a:rPr lang="ko-KR" altLang="en-US" sz="2800" b="0"/>
              <a:t>아이디 </a:t>
            </a:r>
            <a:r>
              <a:rPr lang="ko-KR" altLang="en-US" sz="2800" b="0" smtClean="0"/>
              <a:t>찾기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결과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52" y="1547356"/>
            <a:ext cx="7181850" cy="45148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626" y="2862654"/>
            <a:ext cx="4746321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9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/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아이디와 이메일을 비교하여 비밀번호 변경 처리 프로세스로 이동한다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35" y="1810509"/>
            <a:ext cx="59531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28" y="1349483"/>
            <a:ext cx="5275539" cy="52863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279" y="3190939"/>
            <a:ext cx="5866161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7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/>
          </p:nvPr>
        </p:nvGraphicFramePr>
        <p:xfrm>
          <a:off x="8501614" y="3571468"/>
          <a:ext cx="2869750" cy="22541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변경할 비밀번호와 비밀번호 확인 일치를 확인하여 비밀번호 처리 프로세스로 이동한다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49" y="1739072"/>
            <a:ext cx="60483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9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01" y="1826060"/>
            <a:ext cx="6600825" cy="40576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768" y="3138944"/>
            <a:ext cx="4108602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9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799" y="2007229"/>
            <a:ext cx="75533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9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02055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470751" y="2073818"/>
            <a:ext cx="368111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7201" y="2425531"/>
            <a:ext cx="3788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3027776"/>
            <a:ext cx="461850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5649051"/>
            <a:ext cx="718504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10" y="6130741"/>
            <a:ext cx="3305028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826630"/>
            <a:ext cx="2422974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63086" y="5567198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7214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15137" y="243534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/>
          </p:nvPr>
        </p:nvGraphicFramePr>
        <p:xfrm>
          <a:off x="8557506" y="2536380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컨텐츠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endParaRPr lang="en-US" altLang="ko-KR" sz="10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 smtClean="0"/>
                        <a:t>-</a:t>
                      </a:r>
                      <a:r>
                        <a:rPr lang="ko-KR" altLang="en-US" sz="1200" b="0" baseline="0" dirty="0" smtClean="0"/>
                        <a:t> 세미나를 소개하는 페이지</a:t>
                      </a:r>
                      <a:endParaRPr lang="en-US" altLang="ko-KR" sz="1200" b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세미나 정보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주최자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최대인원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장소 표시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10" y="2675182"/>
            <a:ext cx="718504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0789" y="2762031"/>
            <a:ext cx="486032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4249" y="5651421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smtClean="0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914" y="2677198"/>
            <a:ext cx="718504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377531" y="2765140"/>
            <a:ext cx="486032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92201" y="2821102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세미나 정보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5582691" y="3258843"/>
          <a:ext cx="2111450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8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95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예술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최대인원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장소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510" y="2753794"/>
            <a:ext cx="666843" cy="304843"/>
          </a:xfrm>
          <a:prstGeom prst="rect">
            <a:avLst/>
          </a:prstGeom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8557506" y="1283516"/>
          <a:ext cx="3491813" cy="103632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505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531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17770" y="245240"/>
            <a:ext cx="68659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111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1792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인원 선택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+,</a:t>
                      </a:r>
                      <a:r>
                        <a:rPr lang="en-US" sz="1200" baseline="0" dirty="0" smtClean="0"/>
                        <a:t> - </a:t>
                      </a:r>
                      <a:r>
                        <a:rPr lang="ko-KR" altLang="en-US" sz="1200" baseline="0" dirty="0" smtClean="0"/>
                        <a:t>버튼을 눌러 인원을 선택하면 결제 금액 자동 조절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40334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03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2096949"/>
            <a:ext cx="4676940" cy="1747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4236273"/>
            <a:ext cx="4799594" cy="17534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067" y="1953186"/>
            <a:ext cx="2278567" cy="45666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18980" y="191311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5621566" y="2372498"/>
          <a:ext cx="2204380" cy="2215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3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159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630524" y="1985738"/>
            <a:ext cx="754520" cy="255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인원선택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524" y="5315995"/>
            <a:ext cx="2195422" cy="4763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191" y="2561968"/>
            <a:ext cx="2171755" cy="4682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296" y="3105883"/>
            <a:ext cx="2082920" cy="5382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3653" y="3946163"/>
            <a:ext cx="2111563" cy="160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1671" y="4664132"/>
            <a:ext cx="2404169" cy="18827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679383" y="4146538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결제 금액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805470" y="4152184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 smtClean="0">
                <a:solidFill>
                  <a:schemeClr val="tx1"/>
                </a:solidFill>
              </a:rPr>
              <a:t>50000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원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39129" y="4745698"/>
            <a:ext cx="1458268" cy="105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*1</a:t>
            </a:r>
            <a:r>
              <a:rPr lang="ko-KR" altLang="en-US" sz="800" dirty="0" smtClean="0">
                <a:solidFill>
                  <a:srgbClr val="FF0000"/>
                </a:solidFill>
              </a:rPr>
              <a:t>인 금액 </a:t>
            </a:r>
            <a:r>
              <a:rPr lang="en-US" altLang="ko-KR" sz="800" dirty="0" smtClean="0">
                <a:solidFill>
                  <a:srgbClr val="FF0000"/>
                </a:solidFill>
              </a:rPr>
              <a:t>: 50,000 </a:t>
            </a:r>
            <a:r>
              <a:rPr lang="ko-KR" altLang="en-US" sz="800" dirty="0">
                <a:solidFill>
                  <a:srgbClr val="FF0000"/>
                </a:solidFill>
              </a:rPr>
              <a:t>원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/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200938" y="245240"/>
            <a:ext cx="689964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59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386" y="1762897"/>
            <a:ext cx="9028905" cy="446970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00938" y="245240"/>
            <a:ext cx="689964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1409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400" dirty="0" smtClean="0"/>
          </a:p>
          <a:p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지식 공유에 대한 관심도 증가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관심사가 다양해짐에 따라 원하는 지식의 범위도 세분화 됨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세분화 된 개인의 관심사에 맞는 지식을 공유할 수 있는 세미나를 열고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그를 위한 장소 제공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모든 사람이 세미나의 주최자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참가자가 될 수 있는 </a:t>
            </a:r>
            <a:r>
              <a:rPr lang="ko-KR" altLang="en-US" sz="2400" dirty="0" err="1" smtClean="0"/>
              <a:t>밋업</a:t>
            </a:r>
            <a:r>
              <a:rPr lang="ko-KR" altLang="en-US" sz="2400" dirty="0" smtClean="0"/>
              <a:t> 기능</a:t>
            </a:r>
            <a:endParaRPr lang="en-US" altLang="ko-KR" sz="2400" dirty="0"/>
          </a:p>
          <a:p>
            <a:pPr marL="342900" indent="-342900">
              <a:buAutoNum type="arabicPeriod"/>
            </a:pP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다뤄 본 적 없었던 예약 시스템을 구현해 보기 위한 프로젝트</a:t>
            </a:r>
            <a:endParaRPr lang="en-US" altLang="ko-KR" sz="2400" dirty="0" smtClean="0"/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57963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00938" y="245240"/>
            <a:ext cx="689964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076" y="1727547"/>
            <a:ext cx="3067478" cy="11622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186" y="2000356"/>
            <a:ext cx="4448796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3687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61141"/>
            <a:ext cx="4044781" cy="3764498"/>
            <a:chOff x="387176" y="2261141"/>
            <a:chExt cx="4044781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61141"/>
              <a:ext cx="106268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/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lang="en-US" altLang="ko-KR" sz="1200" baseline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69670" y="195295"/>
            <a:ext cx="875752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966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44665"/>
            <a:ext cx="4044781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1054446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/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128482" y="1290487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822" y="2945264"/>
            <a:ext cx="2539611" cy="2214492"/>
          </a:xfrm>
          <a:prstGeom prst="rect">
            <a:avLst/>
          </a:prstGeom>
        </p:spPr>
      </p:pic>
      <p:graphicFrame>
        <p:nvGraphicFramePr>
          <p:cNvPr id="31" name="표 30"/>
          <p:cNvGraphicFramePr>
            <a:graphicFrameLocks noGrp="1"/>
          </p:cNvGraphicFramePr>
          <p:nvPr>
            <p:extLst/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87237" y="222351"/>
            <a:ext cx="970650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148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187" y="1622854"/>
            <a:ext cx="9409520" cy="456753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29905" y="222351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61839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650" y="2798150"/>
            <a:ext cx="4182059" cy="201958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955" y="2418997"/>
            <a:ext cx="2988954" cy="277788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797643" y="2998573"/>
            <a:ext cx="543697" cy="3624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29905" y="222351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11520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158167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288546716"/>
              </p:ext>
            </p:extLst>
          </p:nvPr>
        </p:nvGraphicFramePr>
        <p:xfrm>
          <a:off x="8936516" y="2190118"/>
          <a:ext cx="2952330" cy="44382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02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36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회원가입에 필요한 정보를 </a:t>
                      </a:r>
                      <a:r>
                        <a:rPr lang="ko-KR" altLang="en-US" sz="1100" b="0" u="none" strike="noStrike" cap="none" dirty="0" err="1" smtClean="0"/>
                        <a:t>입력받는</a:t>
                      </a:r>
                      <a:r>
                        <a:rPr lang="ko-KR" altLang="en-US" sz="1100" b="0" u="none" strike="noStrike" cap="none" dirty="0" smtClean="0"/>
                        <a:t> 폼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아이디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비밀번호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이메일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닉네임을 </a:t>
                      </a:r>
                      <a:r>
                        <a:rPr lang="ko-KR" altLang="en-US" sz="1100" b="0" u="none" strike="noStrike" cap="none" baseline="0" dirty="0" err="1" smtClean="0"/>
                        <a:t>입력받고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셀렉트</a:t>
                      </a:r>
                      <a:r>
                        <a:rPr lang="ko-KR" altLang="en-US" sz="11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u="none" strike="noStrike" cap="none" dirty="0" smtClean="0"/>
                        <a:t>아이디를 입력하기 위해서 해당 창을 클릭할 시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중복된 아이디를 확인하기 위한 </a:t>
                      </a:r>
                      <a:r>
                        <a:rPr lang="ko-KR" altLang="en-US" sz="1100" b="0" u="none" strike="noStrike" cap="none" baseline="0" dirty="0" err="1" smtClean="0"/>
                        <a:t>팝업창이</a:t>
                      </a:r>
                      <a:r>
                        <a:rPr lang="ko-KR" altLang="en-US" sz="1100" b="0" u="none" strike="noStrike" cap="none" baseline="0" dirty="0" smtClean="0"/>
                        <a:t> 생성되며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해당 </a:t>
                      </a:r>
                      <a:r>
                        <a:rPr lang="ko-KR" altLang="en-US" sz="1100" b="0" u="none" strike="noStrike" cap="none" baseline="0" dirty="0" err="1" smtClean="0"/>
                        <a:t>팝업창에서</a:t>
                      </a:r>
                      <a:r>
                        <a:rPr lang="ko-KR" altLang="en-US" sz="1100" b="0" u="none" strike="noStrike" cap="none" baseline="0" dirty="0" smtClean="0"/>
                        <a:t> 중복확인 및 아이디 사용 버튼을 통해 해당 폼을 채울 수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r>
                        <a:rPr lang="ko-KR" altLang="en-US" sz="1100" b="0" u="none" strike="noStrike" cap="none" baseline="0" dirty="0" smtClean="0"/>
                        <a:t> </a:t>
                      </a: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비밀번호는 서로 같은 값을 입력하도록 검증 과정을 둔다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이메일의</a:t>
                      </a:r>
                      <a:r>
                        <a:rPr lang="ko-KR" altLang="en-US" sz="1100" b="0" u="none" strike="noStrike" cap="none" dirty="0" smtClean="0"/>
                        <a:t> 경우도 </a:t>
                      </a:r>
                      <a:r>
                        <a:rPr lang="ko-KR" altLang="en-US" sz="1100" b="0" u="none" strike="noStrike" cap="none" dirty="0" err="1" smtClean="0"/>
                        <a:t>정규표현식을</a:t>
                      </a:r>
                      <a:r>
                        <a:rPr lang="ko-KR" altLang="en-US" sz="1100" b="0" u="none" strike="noStrike" cap="none" dirty="0" smtClean="0"/>
                        <a:t> 사용하여 </a:t>
                      </a:r>
                      <a:r>
                        <a:rPr lang="en-US" altLang="ko-KR" sz="11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smtClean="0"/>
                        <a:t>형태의 </a:t>
                      </a:r>
                      <a:r>
                        <a:rPr lang="ko-KR" altLang="en-US" sz="1100" b="0" u="none" strike="noStrike" cap="none" dirty="0" err="1" smtClean="0"/>
                        <a:t>이메일을</a:t>
                      </a:r>
                      <a:r>
                        <a:rPr lang="ko-KR" altLang="en-US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err="1" smtClean="0"/>
                        <a:t>입력받도록</a:t>
                      </a:r>
                      <a:r>
                        <a:rPr lang="ko-KR" altLang="en-US" sz="1100" b="0" u="none" strike="noStrike" cap="none" dirty="0" smtClean="0"/>
                        <a:t> 한다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915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이미지를 </a:t>
                      </a:r>
                      <a:r>
                        <a:rPr lang="ko-KR" altLang="en-US" sz="1100" b="0" u="none" strike="noStrike" cap="none" dirty="0" err="1" smtClean="0"/>
                        <a:t>업로드하는</a:t>
                      </a:r>
                      <a:r>
                        <a:rPr lang="ko-KR" altLang="en-US" sz="1100" b="0" u="none" strike="noStrike" cap="none" dirty="0" smtClean="0"/>
                        <a:t> 경우 내가 </a:t>
                      </a:r>
                      <a:r>
                        <a:rPr lang="ko-KR" altLang="en-US" sz="1100" b="0" u="none" strike="noStrike" cap="none" dirty="0" err="1" smtClean="0"/>
                        <a:t>업로드한</a:t>
                      </a:r>
                      <a:r>
                        <a:rPr lang="ko-KR" altLang="en-US" sz="1100" b="0" u="none" strike="noStrike" cap="none" dirty="0" smtClean="0"/>
                        <a:t> 이미지를 </a:t>
                      </a:r>
                      <a:r>
                        <a:rPr lang="ko-KR" altLang="en-US" sz="1100" b="0" u="none" strike="noStrike" cap="none" dirty="0" err="1" smtClean="0"/>
                        <a:t>미리볼</a:t>
                      </a:r>
                      <a:r>
                        <a:rPr lang="ko-KR" altLang="en-US" sz="1100" b="0" u="none" strike="noStrike" cap="none" dirty="0" smtClean="0"/>
                        <a:t>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19953" y="1165412"/>
            <a:ext cx="7745506" cy="54595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775001"/>
            <a:ext cx="4146175" cy="286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191870" y="2143549"/>
            <a:ext cx="4159623" cy="321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91870" y="2536997"/>
            <a:ext cx="4159623" cy="316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87387" y="2924481"/>
            <a:ext cx="4182035" cy="3351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87388" y="3320922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</a:t>
            </a:r>
            <a:r>
              <a:rPr lang="ko-KR" altLang="en-US" dirty="0">
                <a:solidFill>
                  <a:schemeClr val="tx1"/>
                </a:solidFill>
              </a:rPr>
              <a:t>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81000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205317" y="5111884"/>
            <a:ext cx="4146177" cy="385211"/>
            <a:chOff x="2205317" y="5190553"/>
            <a:chExt cx="4249766" cy="484069"/>
          </a:xfrm>
        </p:grpSpPr>
        <p:sp>
          <p:nvSpPr>
            <p:cNvPr id="21" name="직사각형 20"/>
            <p:cNvSpPr/>
            <p:nvPr/>
          </p:nvSpPr>
          <p:spPr>
            <a:xfrm>
              <a:off x="2205317" y="519055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3016623" y="531631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778623" y="519502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 rot="10800000">
              <a:off x="4589929" y="532078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280210" y="5199493"/>
              <a:ext cx="1174873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6091516" y="532525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455083" y="2990726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187388" y="3731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87388" y="4171326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mtClean="0">
                <a:solidFill>
                  <a:schemeClr val="tx1"/>
                </a:solidFill>
              </a:rPr>
              <a:t>주</a:t>
            </a:r>
            <a:r>
              <a:rPr lang="ko-KR" altLang="en-US">
                <a:solidFill>
                  <a:schemeClr val="tx1"/>
                </a:solidFill>
              </a:rPr>
              <a:t>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87388" y="4620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이미</a:t>
            </a:r>
            <a:r>
              <a:rPr lang="ko-KR" altLang="en-US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455083" y="4636993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279920"/>
              </p:ext>
            </p:extLst>
          </p:nvPr>
        </p:nvGraphicFramePr>
        <p:xfrm>
          <a:off x="9407655" y="150344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537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806633828"/>
              </p:ext>
            </p:extLst>
          </p:nvPr>
        </p:nvGraphicFramePr>
        <p:xfrm>
          <a:off x="8894182" y="3427803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입력한 아이디에 대한 중복을 조회하는 버튼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 아이디가 사용 중인지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아이디인지 알려준다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사용 중인 아이디인 경우는 사용하기 버튼이 비활성화 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경우는 활성화 된다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  <a:r>
                        <a:rPr lang="ko-KR" altLang="en-US" sz="1300" b="0" u="none" strike="noStrike" cap="none" dirty="0" smtClean="0"/>
                        <a:t>사용하기를 누르면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기존 회원가입 폼에 아이디가 채워진다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748118" y="1945341"/>
            <a:ext cx="5029200" cy="3370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24636" y="2796988"/>
            <a:ext cx="3263153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47765" y="2796988"/>
            <a:ext cx="923364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중복확인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3929" y="3630706"/>
            <a:ext cx="3630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해당아이디는 사용할 수 있습니다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또는 이미 사용 중인 아이디입니다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242982" y="4769223"/>
            <a:ext cx="1752600" cy="394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아이디 사용하기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27094" y="1833282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5526741" y="2684929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3121958" y="4657164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030365"/>
              </p:ext>
            </p:extLst>
          </p:nvPr>
        </p:nvGraphicFramePr>
        <p:xfrm>
          <a:off x="9215393" y="2057400"/>
          <a:ext cx="1944216" cy="868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hj_user_w_signUp_popUp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중복확인 팝업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8472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926228535"/>
              </p:ext>
            </p:extLst>
          </p:nvPr>
        </p:nvGraphicFramePr>
        <p:xfrm>
          <a:off x="8699450" y="2791689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362138" y="1489138"/>
            <a:ext cx="6938682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616446"/>
              </p:ext>
            </p:extLst>
          </p:nvPr>
        </p:nvGraphicFramePr>
        <p:xfrm>
          <a:off x="9072458" y="1551269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617258" y="4773706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872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C:\Users\ezen-033\Desktop\회원가입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853819"/>
            <a:ext cx="6311900" cy="600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31100" y="1854200"/>
            <a:ext cx="408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이메일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프로필이미지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관심카테고리를 받을 수 있도록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을 이용해 </a:t>
            </a:r>
            <a:r>
              <a:rPr lang="en-US" altLang="ko-KR" dirty="0" smtClean="0"/>
              <a:t>form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269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b="1" dirty="0" err="1" smtClean="0"/>
              <a:t>유즈케이스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19511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중복확인 팝업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31100" y="2163296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 입력 시 중복확인 처리를 </a:t>
            </a:r>
            <a:r>
              <a:rPr lang="ko-KR" altLang="en-US" smtClean="0"/>
              <a:t>위한 </a:t>
            </a:r>
            <a:r>
              <a:rPr lang="ko-KR" altLang="en-US" dirty="0" err="1" smtClean="0"/>
              <a:t>팝업창</a:t>
            </a:r>
            <a:endParaRPr lang="ko-KR" altLang="en-US" dirty="0"/>
          </a:p>
        </p:txBody>
      </p:sp>
      <p:pic>
        <p:nvPicPr>
          <p:cNvPr id="2050" name="Picture 2" descr="C:\Users\ezen-033\Desktop\회원가입팝업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1700213"/>
            <a:ext cx="6753510" cy="415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3493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074" name="Picture 2" descr="C:\Users\ezen-033\Desktop\회원가입 완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66" y="2311400"/>
            <a:ext cx="6934734" cy="32741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31100" y="3052296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회원등록이 정상 완료되면 이동하는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23461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94378129"/>
              </p:ext>
            </p:extLst>
          </p:nvPr>
        </p:nvGraphicFramePr>
        <p:xfrm>
          <a:off x="8682515" y="2641264"/>
          <a:ext cx="2952330" cy="38975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아이디중복 확인은 해당화면에서 처리한다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이용하여 특수문자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영문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숫자를 최소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개씩 </a:t>
                      </a:r>
                      <a:r>
                        <a:rPr lang="ko-KR" altLang="en-US" sz="1300" b="0" u="none" strike="noStrike" cap="none" dirty="0" err="1" smtClean="0"/>
                        <a:t>입력받아</a:t>
                      </a:r>
                      <a:r>
                        <a:rPr lang="ko-KR" altLang="en-US" sz="1300" b="0" u="none" strike="noStrike" cap="none" dirty="0" smtClean="0"/>
                        <a:t> 최소 </a:t>
                      </a:r>
                      <a:r>
                        <a:rPr lang="en-US" altLang="ko-KR" sz="1300" b="0" u="none" strike="noStrike" cap="none" dirty="0" smtClean="0"/>
                        <a:t>10</a:t>
                      </a:r>
                      <a:r>
                        <a:rPr lang="ko-KR" altLang="en-US" sz="1300" b="0" u="none" strike="noStrike" cap="none" dirty="0" smtClean="0"/>
                        <a:t>자의 비밀번호를 입력 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963271" y="1237124"/>
            <a:ext cx="4876800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927406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205317" y="2590794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214282" y="3213841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14282" y="3948947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14282" y="4531653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05317" y="519055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이등변 삼각형 23"/>
          <p:cNvSpPr/>
          <p:nvPr/>
        </p:nvSpPr>
        <p:spPr>
          <a:xfrm rot="10800000">
            <a:off x="3016623" y="531631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824318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778623" y="519502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10800000">
            <a:off x="4589929" y="532078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280210" y="519949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이등변 삼각형 32"/>
          <p:cNvSpPr/>
          <p:nvPr/>
        </p:nvSpPr>
        <p:spPr>
          <a:xfrm rot="10800000">
            <a:off x="6091516" y="532525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378387" y="3796550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720262"/>
              </p:ext>
            </p:extLst>
          </p:nvPr>
        </p:nvGraphicFramePr>
        <p:xfrm>
          <a:off x="9080924" y="1509630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750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103120580"/>
              </p:ext>
            </p:extLst>
          </p:nvPr>
        </p:nvGraphicFramePr>
        <p:xfrm>
          <a:off x="8707915" y="3395524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738717" y="1326777"/>
            <a:ext cx="3558989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670051" y="4751294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582277"/>
              </p:ext>
            </p:extLst>
          </p:nvPr>
        </p:nvGraphicFramePr>
        <p:xfrm>
          <a:off x="9089391" y="2062022"/>
          <a:ext cx="2272876" cy="8991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hj_user_m_signUpDone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244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138605896"/>
              </p:ext>
            </p:extLst>
          </p:nvPr>
        </p:nvGraphicFramePr>
        <p:xfrm>
          <a:off x="8851848" y="2792794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62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9723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9723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23870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23970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7571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14128" y="1355604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39232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6419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3606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793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71308" y="27571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7571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7754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9667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9281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3828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8405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40810" y="1216647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236798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8405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700320" y="257794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3561483" y="6255371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112970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893110" y="32342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1" name="직사각형 60"/>
          <p:cNvSpPr/>
          <p:nvPr/>
        </p:nvSpPr>
        <p:spPr>
          <a:xfrm>
            <a:off x="2240810" y="3234277"/>
            <a:ext cx="278730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798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146742809"/>
              </p:ext>
            </p:extLst>
          </p:nvPr>
        </p:nvGraphicFramePr>
        <p:xfrm>
          <a:off x="8911115" y="3224312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497880" y="2375789"/>
            <a:ext cx="5999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세미나 등록이 완료되었습니다</a:t>
            </a:r>
            <a:r>
              <a:rPr lang="en-US" altLang="ko-KR" sz="2000" dirty="0" smtClean="0"/>
              <a:t>!</a:t>
            </a:r>
          </a:p>
          <a:p>
            <a:pPr algn="ctr"/>
            <a:r>
              <a:rPr lang="ko-KR" altLang="en-US" sz="2000" dirty="0" smtClean="0"/>
              <a:t>등록된 내용으로 예약을 진행하기 위해서 아래의 계좌번호로 입금이 필요합니다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01000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199582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메인화</a:t>
            </a:r>
            <a:r>
              <a:rPr lang="ko-KR" altLang="en-US"/>
              <a:t>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44706" y="3539266"/>
            <a:ext cx="1866094" cy="8498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07527" y="3539266"/>
            <a:ext cx="4451918" cy="849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059345"/>
              </p:ext>
            </p:extLst>
          </p:nvPr>
        </p:nvGraphicFramePr>
        <p:xfrm>
          <a:off x="9138826" y="1761039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543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1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098" name="Picture 2" descr="C:\Users\ezen-033\Desktop\세미나등록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236815"/>
            <a:ext cx="6857252" cy="553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850414" y="2544296"/>
            <a:ext cx="341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장소와 날짜를 먼저 선택하기 위한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118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2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85314" y="2544295"/>
            <a:ext cx="3416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장소와 날짜 정보를 바탕으로 시간을 선택할 수 있고 나머지 정보를 입력하여 세미나를 등록하는 페이지</a:t>
            </a:r>
            <a:endParaRPr lang="ko-KR" altLang="en-US" dirty="0"/>
          </a:p>
        </p:txBody>
      </p:sp>
      <p:pic>
        <p:nvPicPr>
          <p:cNvPr id="5123" name="Picture 3" descr="C:\Users\ezen-033\Desktop\등록폼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48" y="1246923"/>
            <a:ext cx="6485679" cy="545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17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완료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85314" y="2544295"/>
            <a:ext cx="341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세미나가 정상적으로 등록되었을 경우 이동하는 페이지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146" name="Picture 2" descr="C:\Users\ezen-033\Desktop\세미나등록완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88" y="1883280"/>
            <a:ext cx="7106226" cy="37226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3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80664" y="1138518"/>
            <a:ext cx="5633148" cy="56172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80664" y="1681010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695064" y="1681009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82682" y="2095680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695064" y="2105743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829624" y="2409533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785726" y="1238936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77207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4394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51581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38768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54866" y="2813961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71664" y="2813961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69483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20140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3693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60112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83286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00084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2325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48560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6535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488532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11706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16803" y="366448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988314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050506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112698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988314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050506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112698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988314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050506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112698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879843" y="4893336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2852469" y="4893336"/>
            <a:ext cx="3989557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20880" y="6261245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054895" y="5863334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3378673" y="5881171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12408" y="111821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937725" y="5875711"/>
            <a:ext cx="1156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5215837" y="5874875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860275519"/>
              </p:ext>
            </p:extLst>
          </p:nvPr>
        </p:nvGraphicFramePr>
        <p:xfrm>
          <a:off x="8834915" y="2818210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1608345" y="2596138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3752806" y="6117152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233278"/>
              </p:ext>
            </p:extLst>
          </p:nvPr>
        </p:nvGraphicFramePr>
        <p:xfrm>
          <a:off x="9062626" y="180185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1829624" y="32133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2" name="직사각형 61"/>
          <p:cNvSpPr/>
          <p:nvPr/>
        </p:nvSpPr>
        <p:spPr>
          <a:xfrm>
            <a:off x="2695064" y="3205430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782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유즈</a:t>
            </a:r>
            <a:r>
              <a:rPr lang="ko-KR" altLang="en-US" dirty="0" smtClean="0"/>
              <a:t> 케이스</a:t>
            </a:r>
            <a:endParaRPr lang="ko-KR" altLang="en-US" dirty="0"/>
          </a:p>
        </p:txBody>
      </p:sp>
      <p:pic>
        <p:nvPicPr>
          <p:cNvPr id="5" name="Google Shape;5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92" y="2894755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8;p13"/>
          <p:cNvSpPr txBox="1"/>
          <p:nvPr/>
        </p:nvSpPr>
        <p:spPr>
          <a:xfrm>
            <a:off x="27755" y="4264067"/>
            <a:ext cx="827305" cy="4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1333" b="1" dirty="0"/>
              <a:t>사용자</a:t>
            </a:r>
            <a:endParaRPr sz="1333" b="1" dirty="0"/>
          </a:p>
        </p:txBody>
      </p:sp>
      <p:pic>
        <p:nvPicPr>
          <p:cNvPr id="7" name="Google Shape;6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82434" y="2737684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1;p13"/>
          <p:cNvSpPr txBox="1"/>
          <p:nvPr/>
        </p:nvSpPr>
        <p:spPr>
          <a:xfrm>
            <a:off x="10968434" y="4213101"/>
            <a:ext cx="13360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" altLang="en-US" sz="1333" b="1" dirty="0"/>
              <a:t>관리자</a:t>
            </a:r>
            <a:endParaRPr sz="1333" b="1" dirty="0"/>
          </a:p>
        </p:txBody>
      </p:sp>
      <p:cxnSp>
        <p:nvCxnSpPr>
          <p:cNvPr id="9" name="Google Shape;101;p13"/>
          <p:cNvCxnSpPr>
            <a:stCxn id="7" idx="1"/>
            <a:endCxn id="57" idx="3"/>
          </p:cNvCxnSpPr>
          <p:nvPr/>
        </p:nvCxnSpPr>
        <p:spPr>
          <a:xfrm flipH="1">
            <a:off x="9920084" y="3445684"/>
            <a:ext cx="1362350" cy="297665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103;p13"/>
          <p:cNvCxnSpPr>
            <a:stCxn id="7" idx="1"/>
            <a:endCxn id="14" idx="3"/>
          </p:cNvCxnSpPr>
          <p:nvPr/>
        </p:nvCxnSpPr>
        <p:spPr>
          <a:xfrm flipH="1" flipV="1">
            <a:off x="9920084" y="2621747"/>
            <a:ext cx="1362350" cy="82393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104;p13"/>
          <p:cNvCxnSpPr>
            <a:stCxn id="7" idx="1"/>
            <a:endCxn id="12" idx="3"/>
          </p:cNvCxnSpPr>
          <p:nvPr/>
        </p:nvCxnSpPr>
        <p:spPr>
          <a:xfrm flipH="1">
            <a:off x="9920084" y="3445684"/>
            <a:ext cx="1362350" cy="853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105;p13"/>
          <p:cNvSpPr/>
          <p:nvPr/>
        </p:nvSpPr>
        <p:spPr>
          <a:xfrm>
            <a:off x="8050484" y="327503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관리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13" name="Google Shape;114;p13"/>
          <p:cNvSpPr/>
          <p:nvPr/>
        </p:nvSpPr>
        <p:spPr>
          <a:xfrm>
            <a:off x="8050484" y="5329734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게시판 관리</a:t>
            </a:r>
            <a:endParaRPr lang="en-US" altLang="ko-KR" sz="1300" dirty="0" smtClean="0">
              <a:ea typeface="맑은 고딕"/>
            </a:endParaRPr>
          </a:p>
          <a:p>
            <a:pPr algn="ctr"/>
            <a:r>
              <a:rPr lang="en-US" altLang="ko-KR" sz="1300" dirty="0" smtClean="0">
                <a:ea typeface="맑은 고딕"/>
              </a:rPr>
              <a:t>(Q&amp;A</a:t>
            </a:r>
            <a:r>
              <a:rPr lang="ko-KR" altLang="en-US" sz="1300" dirty="0" smtClean="0">
                <a:ea typeface="맑은 고딕"/>
              </a:rPr>
              <a:t>답변</a:t>
            </a:r>
            <a:r>
              <a:rPr lang="en-US" altLang="ko-KR" sz="1300" dirty="0" smtClean="0">
                <a:ea typeface="맑은 고딕"/>
              </a:rPr>
              <a:t>)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14" name="Google Shape;96;p13"/>
          <p:cNvSpPr/>
          <p:nvPr/>
        </p:nvSpPr>
        <p:spPr>
          <a:xfrm>
            <a:off x="8050484" y="2365747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/>
              <a:t>회원 관리</a:t>
            </a:r>
            <a:endParaRPr sz="1333"/>
          </a:p>
        </p:txBody>
      </p:sp>
      <p:cxnSp>
        <p:nvCxnSpPr>
          <p:cNvPr id="15" name="Google Shape;116;p13"/>
          <p:cNvCxnSpPr>
            <a:cxnSpLocks/>
            <a:stCxn id="7" idx="1"/>
            <a:endCxn id="58" idx="3"/>
          </p:cNvCxnSpPr>
          <p:nvPr/>
        </p:nvCxnSpPr>
        <p:spPr>
          <a:xfrm flipH="1" flipV="1">
            <a:off x="9920084" y="1802141"/>
            <a:ext cx="1362350" cy="164354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117;p13"/>
          <p:cNvCxnSpPr>
            <a:stCxn id="7" idx="1"/>
            <a:endCxn id="13" idx="3"/>
          </p:cNvCxnSpPr>
          <p:nvPr/>
        </p:nvCxnSpPr>
        <p:spPr>
          <a:xfrm flipH="1">
            <a:off x="9920084" y="3445684"/>
            <a:ext cx="1362350" cy="21400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102;p13">
            <a:extLst>
              <a:ext uri="{FF2B5EF4-FFF2-40B4-BE49-F238E27FC236}">
                <a16:creationId xmlns:a16="http://schemas.microsoft.com/office/drawing/2014/main" xmlns="" id="{D4EAD755-BB98-41D1-9C16-8CC51AD0D492}"/>
              </a:ext>
            </a:extLst>
          </p:cNvPr>
          <p:cNvSpPr/>
          <p:nvPr/>
        </p:nvSpPr>
        <p:spPr>
          <a:xfrm>
            <a:off x="1378047" y="3660288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조회</a:t>
            </a:r>
          </a:p>
        </p:txBody>
      </p:sp>
      <p:sp>
        <p:nvSpPr>
          <p:cNvPr id="18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1378047" y="546618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00" dirty="0" smtClean="0"/>
              <a:t>e-Zone Q&amp;A </a:t>
            </a:r>
            <a:r>
              <a:rPr lang="ko-KR" altLang="en-US" sz="1300" dirty="0">
                <a:ea typeface="맑은 고딕"/>
              </a:rPr>
              <a:t>등록</a:t>
            </a:r>
            <a:endParaRPr sz="1300" dirty="0">
              <a:ea typeface="맑은 고딕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772C3FB8-3FDC-4065-966D-CC2A9530C386}"/>
              </a:ext>
            </a:extLst>
          </p:cNvPr>
          <p:cNvCxnSpPr>
            <a:stCxn id="5" idx="3"/>
            <a:endCxn id="17" idx="1"/>
          </p:cNvCxnSpPr>
          <p:nvPr/>
        </p:nvCxnSpPr>
        <p:spPr>
          <a:xfrm>
            <a:off x="771592" y="3602755"/>
            <a:ext cx="606455" cy="263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" idx="3"/>
            <a:endCxn id="18" idx="1"/>
          </p:cNvCxnSpPr>
          <p:nvPr/>
        </p:nvCxnSpPr>
        <p:spPr>
          <a:xfrm>
            <a:off x="771592" y="3602755"/>
            <a:ext cx="606455" cy="206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4572787" y="3770549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참여 신청</a:t>
            </a:r>
          </a:p>
        </p:txBody>
      </p:sp>
      <p:sp>
        <p:nvSpPr>
          <p:cNvPr id="22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378047" y="239021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조회</a:t>
            </a:r>
            <a:endParaRPr lang="ko-KR" altLang="en-US" sz="1300" dirty="0">
              <a:ea typeface="맑은 고딕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CE2FE515-B154-4255-AE81-D1963396C1ED}"/>
              </a:ext>
            </a:extLst>
          </p:cNvPr>
          <p:cNvCxnSpPr>
            <a:cxnSpLocks/>
            <a:stCxn id="5" idx="3"/>
            <a:endCxn id="34" idx="1"/>
          </p:cNvCxnSpPr>
          <p:nvPr/>
        </p:nvCxnSpPr>
        <p:spPr>
          <a:xfrm>
            <a:off x="771592" y="3602755"/>
            <a:ext cx="606455" cy="936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" idx="3"/>
            <a:endCxn id="22" idx="1"/>
          </p:cNvCxnSpPr>
          <p:nvPr/>
        </p:nvCxnSpPr>
        <p:spPr>
          <a:xfrm flipV="1">
            <a:off x="771592" y="2596291"/>
            <a:ext cx="606455" cy="1006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1414458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로그인 </a:t>
            </a:r>
            <a:r>
              <a:rPr lang="en-US" altLang="ko-KR" sz="1333" dirty="0"/>
              <a:t>/ </a:t>
            </a:r>
            <a:r>
              <a:rPr lang="ko-KR" altLang="en-US" sz="1333" dirty="0"/>
              <a:t>회원가입</a:t>
            </a:r>
            <a:endParaRPr sz="1333" dirty="0"/>
          </a:p>
        </p:txBody>
      </p:sp>
      <p:sp>
        <p:nvSpPr>
          <p:cNvPr id="26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378047" y="1327932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메인화면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27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378047" y="6290468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smtClean="0">
                <a:ea typeface="맑은 고딕"/>
              </a:rPr>
              <a:t>게시판 확인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28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378047" y="487960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>
                <a:ea typeface="맑은 고딕"/>
              </a:rPr>
              <a:t>불량 </a:t>
            </a:r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신고</a:t>
            </a:r>
          </a:p>
        </p:txBody>
      </p:sp>
      <p:sp>
        <p:nvSpPr>
          <p:cNvPr id="29" name="Google Shape;105;p13"/>
          <p:cNvSpPr/>
          <p:nvPr/>
        </p:nvSpPr>
        <p:spPr>
          <a:xfrm>
            <a:off x="8050484" y="4216217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관리</a:t>
            </a:r>
            <a:endParaRPr sz="1333" dirty="0"/>
          </a:p>
        </p:txBody>
      </p:sp>
      <p:sp>
        <p:nvSpPr>
          <p:cNvPr id="30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1860776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마이페이지</a:t>
            </a:r>
            <a:endParaRPr sz="1333" dirty="0"/>
          </a:p>
        </p:txBody>
      </p:sp>
      <p:sp>
        <p:nvSpPr>
          <p:cNvPr id="31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6098557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공지사항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2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6438789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00" dirty="0" smtClean="0">
                <a:ea typeface="맑은 고딕"/>
              </a:rPr>
              <a:t>FAQ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3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5758324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00" dirty="0" smtClean="0">
                <a:ea typeface="맑은 고딕"/>
              </a:rPr>
              <a:t>Q&amp;A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4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378047" y="433342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밋업</a:t>
            </a:r>
            <a:r>
              <a:rPr lang="ko-KR" altLang="en-US" sz="1300" dirty="0" smtClean="0">
                <a:ea typeface="맑은 고딕"/>
              </a:rPr>
              <a:t> 조회 및 등록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5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4572787" y="5109502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밋업</a:t>
            </a:r>
            <a:r>
              <a:rPr lang="ko-KR" altLang="en-US" sz="1300" dirty="0" smtClean="0">
                <a:ea typeface="맑은 고딕"/>
              </a:rPr>
              <a:t> 참가신청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6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2307094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대여 예</a:t>
            </a:r>
            <a:r>
              <a:rPr lang="ko-KR" altLang="en-US" sz="1300" dirty="0">
                <a:ea typeface="맑은 고딕"/>
              </a:rPr>
              <a:t>약</a:t>
            </a:r>
            <a:endParaRPr lang="en-US" altLang="ko-KR" sz="1300" dirty="0" smtClean="0">
              <a:ea typeface="맑은 고딕"/>
            </a:endParaRPr>
          </a:p>
          <a:p>
            <a:pPr algn="ctr"/>
            <a:r>
              <a:rPr lang="ko-KR" altLang="en-US" sz="1300" dirty="0" smtClean="0">
                <a:ea typeface="맑은 고딕"/>
              </a:rPr>
              <a:t>및 세미나 개최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7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572787" y="4216867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문의하기</a:t>
            </a:r>
            <a:endParaRPr sz="1300" dirty="0">
              <a:ea typeface="맑은 고딕"/>
            </a:endParaRPr>
          </a:p>
        </p:txBody>
      </p:sp>
      <p:sp>
        <p:nvSpPr>
          <p:cNvPr id="38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572787" y="2877913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/>
              <a:t>세미나존</a:t>
            </a:r>
            <a:r>
              <a:rPr lang="ko-KR" altLang="en-US" sz="1300" dirty="0" smtClean="0"/>
              <a:t> 문의하기</a:t>
            </a:r>
            <a:endParaRPr sz="1300" dirty="0">
              <a:ea typeface="맑은 고딕"/>
            </a:endParaRPr>
          </a:p>
        </p:txBody>
      </p:sp>
      <p:sp>
        <p:nvSpPr>
          <p:cNvPr id="39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572787" y="4663185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후기</a:t>
            </a:r>
            <a:endParaRPr sz="1300" dirty="0">
              <a:ea typeface="맑은 고딕"/>
            </a:endParaRPr>
          </a:p>
        </p:txBody>
      </p:sp>
      <p:sp>
        <p:nvSpPr>
          <p:cNvPr id="40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572787" y="3324231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/>
              <a:t>세미나존</a:t>
            </a:r>
            <a:r>
              <a:rPr lang="ko-KR" altLang="en-US" sz="1300" dirty="0" smtClean="0"/>
              <a:t> 후기</a:t>
            </a:r>
            <a:endParaRPr sz="1300" dirty="0">
              <a:ea typeface="맑은 고딕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" idx="3"/>
            <a:endCxn id="26" idx="1"/>
          </p:cNvCxnSpPr>
          <p:nvPr/>
        </p:nvCxnSpPr>
        <p:spPr>
          <a:xfrm flipV="1">
            <a:off x="771592" y="1534004"/>
            <a:ext cx="606455" cy="206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xmlns="" id="{CE2FE515-B154-4255-AE81-D1963396C1ED}"/>
              </a:ext>
            </a:extLst>
          </p:cNvPr>
          <p:cNvCxnSpPr>
            <a:cxnSpLocks/>
            <a:stCxn id="5" idx="3"/>
            <a:endCxn id="28" idx="1"/>
          </p:cNvCxnSpPr>
          <p:nvPr/>
        </p:nvCxnSpPr>
        <p:spPr>
          <a:xfrm>
            <a:off x="771592" y="3602755"/>
            <a:ext cx="606455" cy="1482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" idx="3"/>
            <a:endCxn id="27" idx="1"/>
          </p:cNvCxnSpPr>
          <p:nvPr/>
        </p:nvCxnSpPr>
        <p:spPr>
          <a:xfrm>
            <a:off x="771592" y="3602755"/>
            <a:ext cx="606455" cy="2893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6" idx="3"/>
            <a:endCxn id="25" idx="1"/>
          </p:cNvCxnSpPr>
          <p:nvPr/>
        </p:nvCxnSpPr>
        <p:spPr>
          <a:xfrm>
            <a:off x="3597673" y="1534004"/>
            <a:ext cx="975114" cy="24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6" idx="3"/>
            <a:endCxn id="30" idx="1"/>
          </p:cNvCxnSpPr>
          <p:nvPr/>
        </p:nvCxnSpPr>
        <p:spPr>
          <a:xfrm>
            <a:off x="3597673" y="1534004"/>
            <a:ext cx="975114" cy="470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2" idx="3"/>
            <a:endCxn id="36" idx="1"/>
          </p:cNvCxnSpPr>
          <p:nvPr/>
        </p:nvCxnSpPr>
        <p:spPr>
          <a:xfrm flipV="1">
            <a:off x="3597673" y="2513166"/>
            <a:ext cx="975114" cy="83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2" idx="3"/>
            <a:endCxn id="38" idx="1"/>
          </p:cNvCxnSpPr>
          <p:nvPr/>
        </p:nvCxnSpPr>
        <p:spPr>
          <a:xfrm>
            <a:off x="3597673" y="2596291"/>
            <a:ext cx="975114" cy="425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2" idx="3"/>
            <a:endCxn id="40" idx="1"/>
          </p:cNvCxnSpPr>
          <p:nvPr/>
        </p:nvCxnSpPr>
        <p:spPr>
          <a:xfrm>
            <a:off x="3597673" y="2596291"/>
            <a:ext cx="975114" cy="871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3597673" y="3866360"/>
            <a:ext cx="975114" cy="48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17" idx="3"/>
            <a:endCxn id="37" idx="1"/>
          </p:cNvCxnSpPr>
          <p:nvPr/>
        </p:nvCxnSpPr>
        <p:spPr>
          <a:xfrm>
            <a:off x="3597673" y="3866360"/>
            <a:ext cx="975114" cy="494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17" idx="3"/>
            <a:endCxn id="39" idx="1"/>
          </p:cNvCxnSpPr>
          <p:nvPr/>
        </p:nvCxnSpPr>
        <p:spPr>
          <a:xfrm>
            <a:off x="3597673" y="3866360"/>
            <a:ext cx="975114" cy="940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597673" y="4539501"/>
            <a:ext cx="975114" cy="713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18" idx="3"/>
            <a:endCxn id="33" idx="1"/>
          </p:cNvCxnSpPr>
          <p:nvPr/>
        </p:nvCxnSpPr>
        <p:spPr>
          <a:xfrm>
            <a:off x="3597673" y="5672253"/>
            <a:ext cx="975114" cy="229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3597673" y="5902145"/>
            <a:ext cx="975114" cy="594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7" idx="3"/>
            <a:endCxn id="31" idx="1"/>
          </p:cNvCxnSpPr>
          <p:nvPr/>
        </p:nvCxnSpPr>
        <p:spPr>
          <a:xfrm flipV="1">
            <a:off x="3597673" y="6242378"/>
            <a:ext cx="975114" cy="254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>
            <a:off x="3597673" y="6496540"/>
            <a:ext cx="975114" cy="86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Google Shape;96;p13"/>
          <p:cNvSpPr/>
          <p:nvPr/>
        </p:nvSpPr>
        <p:spPr>
          <a:xfrm>
            <a:off x="8050484" y="6166342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관리자 계정</a:t>
            </a:r>
            <a:r>
              <a:rPr lang="ko" altLang="en-US" sz="1333" dirty="0" smtClean="0"/>
              <a:t> </a:t>
            </a:r>
            <a:r>
              <a:rPr lang="ko" altLang="en-US" sz="1333" dirty="0"/>
              <a:t>관리</a:t>
            </a:r>
            <a:endParaRPr sz="1333" dirty="0"/>
          </a:p>
        </p:txBody>
      </p:sp>
      <p:sp>
        <p:nvSpPr>
          <p:cNvPr id="58" name="Google Shape;96;p13"/>
          <p:cNvSpPr/>
          <p:nvPr/>
        </p:nvSpPr>
        <p:spPr>
          <a:xfrm>
            <a:off x="8050484" y="1546141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400" dirty="0" err="1"/>
              <a:t>메인화면</a:t>
            </a:r>
            <a:r>
              <a:rPr lang="ko-KR" altLang="en-US" sz="1400" dirty="0"/>
              <a:t> 관리</a:t>
            </a:r>
          </a:p>
          <a:p>
            <a:pPr algn="ctr"/>
            <a:r>
              <a:rPr lang="ko-KR" altLang="en-US" sz="1400" dirty="0"/>
              <a:t>(</a:t>
            </a:r>
            <a:r>
              <a:rPr lang="ko-KR" altLang="en-US" sz="1400" dirty="0" err="1"/>
              <a:t>캐러셀</a:t>
            </a:r>
            <a:r>
              <a:rPr lang="ko-KR" altLang="en-US" sz="1400" dirty="0"/>
              <a:t> 이미지)</a:t>
            </a:r>
          </a:p>
        </p:txBody>
      </p:sp>
      <p:cxnSp>
        <p:nvCxnSpPr>
          <p:cNvPr id="59" name="Google Shape;103;p13"/>
          <p:cNvCxnSpPr>
            <a:stCxn id="14" idx="1"/>
            <a:endCxn id="25" idx="3"/>
          </p:cNvCxnSpPr>
          <p:nvPr/>
        </p:nvCxnSpPr>
        <p:spPr>
          <a:xfrm flipH="1" flipV="1">
            <a:off x="6792413" y="1558279"/>
            <a:ext cx="1258071" cy="106346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" name="Google Shape;103;p13"/>
          <p:cNvCxnSpPr>
            <a:stCxn id="14" idx="1"/>
            <a:endCxn id="30" idx="3"/>
          </p:cNvCxnSpPr>
          <p:nvPr/>
        </p:nvCxnSpPr>
        <p:spPr>
          <a:xfrm flipH="1" flipV="1">
            <a:off x="6792413" y="2004597"/>
            <a:ext cx="1258071" cy="6171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" name="Google Shape;103;p13"/>
          <p:cNvCxnSpPr>
            <a:stCxn id="12" idx="1"/>
            <a:endCxn id="36" idx="3"/>
          </p:cNvCxnSpPr>
          <p:nvPr/>
        </p:nvCxnSpPr>
        <p:spPr>
          <a:xfrm flipH="1" flipV="1">
            <a:off x="6792413" y="2513166"/>
            <a:ext cx="1258071" cy="10178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" name="Google Shape;103;p13"/>
          <p:cNvCxnSpPr>
            <a:stCxn id="12" idx="1"/>
            <a:endCxn id="38" idx="3"/>
          </p:cNvCxnSpPr>
          <p:nvPr/>
        </p:nvCxnSpPr>
        <p:spPr>
          <a:xfrm flipH="1" flipV="1">
            <a:off x="6792413" y="3021734"/>
            <a:ext cx="1258071" cy="5093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103;p13"/>
          <p:cNvCxnSpPr>
            <a:stCxn id="29" idx="1"/>
            <a:endCxn id="21" idx="3"/>
          </p:cNvCxnSpPr>
          <p:nvPr/>
        </p:nvCxnSpPr>
        <p:spPr>
          <a:xfrm flipH="1" flipV="1">
            <a:off x="6792413" y="3914370"/>
            <a:ext cx="1258071" cy="55784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" name="Google Shape;103;p13"/>
          <p:cNvCxnSpPr>
            <a:stCxn id="13" idx="1"/>
            <a:endCxn id="33" idx="3"/>
          </p:cNvCxnSpPr>
          <p:nvPr/>
        </p:nvCxnSpPr>
        <p:spPr>
          <a:xfrm flipH="1">
            <a:off x="6792413" y="5585734"/>
            <a:ext cx="1258071" cy="3164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" name="Google Shape;103;p13"/>
          <p:cNvCxnSpPr>
            <a:stCxn id="13" idx="1"/>
            <a:endCxn id="31" idx="3"/>
          </p:cNvCxnSpPr>
          <p:nvPr/>
        </p:nvCxnSpPr>
        <p:spPr>
          <a:xfrm flipH="1">
            <a:off x="6792413" y="5585734"/>
            <a:ext cx="1258071" cy="6566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" name="Google Shape;103;p13"/>
          <p:cNvCxnSpPr>
            <a:stCxn id="13" idx="1"/>
            <a:endCxn id="32" idx="3"/>
          </p:cNvCxnSpPr>
          <p:nvPr/>
        </p:nvCxnSpPr>
        <p:spPr>
          <a:xfrm flipH="1">
            <a:off x="6792413" y="5585734"/>
            <a:ext cx="1258071" cy="9968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" name="Google Shape;104;p13"/>
          <p:cNvCxnSpPr>
            <a:stCxn id="7" idx="1"/>
            <a:endCxn id="29" idx="3"/>
          </p:cNvCxnSpPr>
          <p:nvPr/>
        </p:nvCxnSpPr>
        <p:spPr>
          <a:xfrm flipH="1">
            <a:off x="9920084" y="3445684"/>
            <a:ext cx="1362350" cy="10265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4244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05037616"/>
              </p:ext>
            </p:extLst>
          </p:nvPr>
        </p:nvGraphicFramePr>
        <p:xfrm>
          <a:off x="8775010" y="3281934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614744" y="1270296"/>
            <a:ext cx="4369523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2975576" y="1766189"/>
            <a:ext cx="36478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세미나 등록이 완료되었습니다</a:t>
            </a:r>
            <a:r>
              <a:rPr lang="en-US" altLang="ko-KR" sz="1400" dirty="0" smtClean="0"/>
              <a:t>!</a:t>
            </a:r>
          </a:p>
          <a:p>
            <a:pPr algn="ctr"/>
            <a:r>
              <a:rPr lang="ko-KR" altLang="en-US" sz="1400" dirty="0" smtClean="0"/>
              <a:t>등록된 내용으로 예약을 진행하기 위해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아래의 계좌번호로 입금이 필요합니다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955576" y="4413324"/>
            <a:ext cx="1629941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112835" y="4413323"/>
            <a:ext cx="1637312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139035" y="2823883"/>
            <a:ext cx="1217812" cy="5737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356847" y="2823883"/>
            <a:ext cx="2228670" cy="5737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871349"/>
              </p:ext>
            </p:extLst>
          </p:nvPr>
        </p:nvGraphicFramePr>
        <p:xfrm>
          <a:off x="9003360" y="200236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142877" y="408967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139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13573105"/>
              </p:ext>
            </p:extLst>
          </p:nvPr>
        </p:nvGraphicFramePr>
        <p:xfrm>
          <a:off x="8809515" y="2395382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90918" y="1484555"/>
            <a:ext cx="5948978" cy="4937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506533" y="2259105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2904" y="2395382"/>
            <a:ext cx="2345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63516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7229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38513" y="4034117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599355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51699" y="2678654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254342"/>
              </p:ext>
            </p:extLst>
          </p:nvPr>
        </p:nvGraphicFramePr>
        <p:xfrm>
          <a:off x="8986426" y="1484555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메인 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861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메인 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170" name="Picture 2" descr="C:\Users\ezen-033\Desktop\마이페이지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8" y="1733550"/>
            <a:ext cx="8659211" cy="430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02700" y="2381429"/>
            <a:ext cx="3009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프로필관리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세미나 예약확인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문의사항 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이용후기 관리 메뉴로 이동할 수 있는 </a:t>
            </a:r>
            <a:r>
              <a:rPr lang="ko-KR" altLang="en-US" dirty="0" err="1" smtClean="0"/>
              <a:t>마이페이지</a:t>
            </a:r>
            <a:r>
              <a:rPr lang="ko-KR" altLang="en-US" dirty="0" smtClean="0"/>
              <a:t> 초기화면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4975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001518494"/>
              </p:ext>
            </p:extLst>
          </p:nvPr>
        </p:nvGraphicFramePr>
        <p:xfrm>
          <a:off x="8724849" y="3074894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6" y="35884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169964"/>
              </p:ext>
            </p:extLst>
          </p:nvPr>
        </p:nvGraphicFramePr>
        <p:xfrm>
          <a:off x="9020293" y="1757051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534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960541058"/>
              </p:ext>
            </p:extLst>
          </p:nvPr>
        </p:nvGraphicFramePr>
        <p:xfrm>
          <a:off x="8911116" y="2370543"/>
          <a:ext cx="2952330" cy="370766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수정할 수 있음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6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수정할 수 있는 폼이 호출되고 수정 후에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 클릭 시 </a:t>
                      </a:r>
                      <a:r>
                        <a:rPr lang="ko-KR" altLang="en-US" sz="1300" b="0" u="none" strike="noStrike" cap="none" dirty="0" err="1" smtClean="0"/>
                        <a:t>알림창이</a:t>
                      </a:r>
                      <a:r>
                        <a:rPr lang="ko-KR" altLang="en-US" sz="1300" b="0" u="none" strike="noStrike" cap="none" baseline="0" dirty="0" smtClean="0"/>
                        <a:t> 호출되고 확인을 누르면 삭제된다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55893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57424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658102"/>
              </p:ext>
            </p:extLst>
          </p:nvPr>
        </p:nvGraphicFramePr>
        <p:xfrm>
          <a:off x="9096493" y="139390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427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245065196"/>
              </p:ext>
            </p:extLst>
          </p:nvPr>
        </p:nvGraphicFramePr>
        <p:xfrm>
          <a:off x="8902648" y="2976283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339170"/>
              </p:ext>
            </p:extLst>
          </p:nvPr>
        </p:nvGraphicFramePr>
        <p:xfrm>
          <a:off x="9104959" y="201315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254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547770756"/>
              </p:ext>
            </p:extLst>
          </p:nvPr>
        </p:nvGraphicFramePr>
        <p:xfrm>
          <a:off x="8902648" y="2976283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142259"/>
              </p:ext>
            </p:extLst>
          </p:nvPr>
        </p:nvGraphicFramePr>
        <p:xfrm>
          <a:off x="9104959" y="201315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115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059106284"/>
              </p:ext>
            </p:extLst>
          </p:nvPr>
        </p:nvGraphicFramePr>
        <p:xfrm>
          <a:off x="8851848" y="2792793"/>
          <a:ext cx="2952330" cy="28980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15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593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세미나장소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날짜는 변경 불가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이외 시간 및 상세 정보 변경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25345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</a:t>
                      </a:r>
                      <a:r>
                        <a:rPr lang="ko-KR" altLang="en-US" sz="1300" b="0" u="none" strike="noStrike" cap="none" dirty="0" err="1" smtClean="0"/>
                        <a:t>재선택한다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25345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수정하기 버튼을 눌러서 수정완료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62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4135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4135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19298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19144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5793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1871308" y="25793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5793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4071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8524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8138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2685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수정하기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7083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7262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3236798" y="57083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7262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361664" y="117119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99702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hj_user_w_semiEdit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8" name="TextBox 5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632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194" name="Picture 2" descr="C:\Users\ezen-033\Desktop\세미나예약리스트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1" y="1635124"/>
            <a:ext cx="8047039" cy="48545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724900" y="2654300"/>
            <a:ext cx="326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참여 버튼을 이용해서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주최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참여 세미나 각각 조회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384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64500" y="2298700"/>
            <a:ext cx="3340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세미나에 대한 상세 내용을 확인 할 수 있는 페이지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삭제버튼을 통해 삭제 가능</a:t>
            </a:r>
            <a:endParaRPr lang="en-US" altLang="ko-KR" dirty="0" smtClean="0"/>
          </a:p>
          <a:p>
            <a:r>
              <a:rPr lang="ko-KR" altLang="en-US" dirty="0" smtClean="0"/>
              <a:t>수정버튼을 통해 수정 페이지로 이동</a:t>
            </a:r>
            <a:endParaRPr lang="en-US" altLang="ko-KR" dirty="0" smtClean="0"/>
          </a:p>
          <a:p>
            <a:r>
              <a:rPr lang="ko-KR" altLang="en-US" dirty="0" smtClean="0"/>
              <a:t>확인버튼을 통해 이전페이지로 돌아가기</a:t>
            </a:r>
            <a:endParaRPr lang="ko-KR" altLang="en-US" dirty="0"/>
          </a:p>
        </p:txBody>
      </p:sp>
      <p:pic>
        <p:nvPicPr>
          <p:cNvPr id="9218" name="Picture 2" descr="C:\Users\ezen-033\Desktop\세미나상세조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48" y="1394653"/>
            <a:ext cx="7441452" cy="546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935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978401" y="2852936"/>
            <a:ext cx="5449240" cy="2145310"/>
          </a:xfrm>
        </p:spPr>
        <p:txBody>
          <a:bodyPr/>
          <a:lstStyle/>
          <a:p>
            <a:r>
              <a:rPr lang="ko-KR" altLang="en-US" b="1" smtClean="0"/>
              <a:t>요구사항 정의서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63245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64500" y="2298700"/>
            <a:ext cx="3340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세미나에 대한 상세 내용을 확인 할 수 있는 페이지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삭제버튼을 통해 삭제 가능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확인버튼을 통해 이전페이지로 돌아가기</a:t>
            </a:r>
            <a:endParaRPr lang="ko-KR" altLang="en-US" dirty="0"/>
          </a:p>
        </p:txBody>
      </p:sp>
      <p:pic>
        <p:nvPicPr>
          <p:cNvPr id="10242" name="Picture 2" descr="C:\Users\ezen-033\Desktop\상세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8" y="1295400"/>
            <a:ext cx="7263652" cy="541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58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59700" y="2298700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등록 양식을 일부 수정하여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수정 페이지 양식으로 사용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장소는 변경 불가능 하지만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카테고리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상세내용은 변경 가능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1266" name="Picture 2" descr="C:\Users\ezen-033\Desktop\수정페이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48" y="1358159"/>
            <a:ext cx="6377395" cy="527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57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dirty="0" smtClean="0"/>
              <a:t>진행 현황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58396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진행 현황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822" y="924613"/>
            <a:ext cx="8298940" cy="5824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311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74113" y="183820"/>
            <a:ext cx="8781398" cy="724900"/>
          </a:xfrm>
        </p:spPr>
        <p:txBody>
          <a:bodyPr>
            <a:normAutofit/>
          </a:bodyPr>
          <a:lstStyle/>
          <a:p>
            <a:r>
              <a:rPr lang="ko-KR" altLang="en-US" sz="3000" dirty="0" smtClean="0">
                <a:solidFill>
                  <a:schemeClr val="bg1"/>
                </a:solidFill>
              </a:rPr>
              <a:t>이번 주 </a:t>
            </a:r>
            <a:r>
              <a:rPr lang="en-US" altLang="ko-KR" sz="3000" dirty="0" smtClean="0">
                <a:solidFill>
                  <a:schemeClr val="bg1"/>
                </a:solidFill>
              </a:rPr>
              <a:t>Feedback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82832" y="1244377"/>
            <a:ext cx="10632893" cy="484139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이번 주 </a:t>
            </a:r>
            <a:r>
              <a:rPr lang="en-US" altLang="ko-KR" sz="2200" dirty="0" err="1" smtClean="0"/>
              <a:t>FeedBack</a:t>
            </a:r>
            <a:endParaRPr lang="en-US" altLang="ko-KR" sz="2200" dirty="0" smtClean="0"/>
          </a:p>
          <a:p>
            <a:pPr lvl="1">
              <a:buFont typeface="Wingdings" pitchFamily="2" charset="2"/>
              <a:buChar char="Ø"/>
            </a:pPr>
            <a:r>
              <a:rPr lang="en-US" altLang="ko-KR" sz="1800" dirty="0" smtClean="0"/>
              <a:t>SERVLET </a:t>
            </a:r>
            <a:r>
              <a:rPr lang="en-US" altLang="ko-KR" sz="1800" dirty="0" err="1" smtClean="0"/>
              <a:t>vs</a:t>
            </a:r>
            <a:r>
              <a:rPr lang="en-US" altLang="ko-KR" sz="1800" dirty="0" smtClean="0"/>
              <a:t> SPRING </a:t>
            </a:r>
            <a:r>
              <a:rPr lang="ko-KR" altLang="en-US" sz="1800" dirty="0" smtClean="0"/>
              <a:t>병행 중 이슈사항 발생 </a:t>
            </a:r>
            <a:r>
              <a:rPr lang="en-US" altLang="ko-KR" sz="1800" dirty="0" smtClean="0"/>
              <a:t>=&gt; </a:t>
            </a:r>
            <a:r>
              <a:rPr lang="ko-KR" altLang="en-US" sz="1800" dirty="0" smtClean="0"/>
              <a:t>작업 방향 혼돈의 카오스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endParaRPr lang="en-US" altLang="ko-KR" sz="1800" dirty="0" smtClean="0"/>
          </a:p>
          <a:p>
            <a:pPr>
              <a:buFont typeface="Wingdings" pitchFamily="2" charset="2"/>
              <a:buChar char="Ø"/>
            </a:pPr>
            <a:endParaRPr lang="en-US" altLang="ko-KR" sz="2200" dirty="0"/>
          </a:p>
          <a:p>
            <a:pPr>
              <a:buFont typeface="Wingdings" pitchFamily="2" charset="2"/>
              <a:buChar char="Ø"/>
            </a:pPr>
            <a:endParaRPr lang="en-US" altLang="ko-KR" sz="2200" dirty="0" smtClean="0"/>
          </a:p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차주 작업 시 개선 사항</a:t>
            </a:r>
            <a:endParaRPr lang="en-US" altLang="ko-KR" sz="22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일단 </a:t>
            </a:r>
            <a:r>
              <a:rPr lang="en-US" altLang="ko-KR" sz="1800" dirty="0" smtClean="0"/>
              <a:t>SERVLET or SPRING </a:t>
            </a:r>
            <a:r>
              <a:rPr lang="ko-KR" altLang="en-US" sz="1800" dirty="0" smtClean="0"/>
              <a:t>본인이 편한 방향으로 작업하되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둘 중 하나로 통일 할 수 있다는 것 </a:t>
            </a:r>
            <a:r>
              <a:rPr lang="ko-KR" altLang="en-US" sz="1800" dirty="0" err="1" smtClean="0"/>
              <a:t>염두해</a:t>
            </a:r>
            <a:r>
              <a:rPr lang="ko-KR" altLang="en-US" sz="1800" dirty="0" smtClean="0"/>
              <a:t> 둘 것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en-US" altLang="ko-KR" sz="1800" dirty="0" smtClean="0"/>
              <a:t>DB </a:t>
            </a:r>
            <a:r>
              <a:rPr lang="ko-KR" altLang="en-US" sz="1800" dirty="0" smtClean="0"/>
              <a:t>연동 시작하면 이슈사항 발생할 것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이슈사항 공유해 가며 문제 해결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다음 주 사용자 화면 웹 구현 완료 하기</a:t>
            </a: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15968593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6000" dirty="0"/>
              <a:t>THANK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YOU</a:t>
            </a:r>
            <a:endParaRPr lang="ko-KR" altLang="en-US" sz="6000" dirty="0"/>
          </a:p>
        </p:txBody>
      </p:sp>
      <p:sp>
        <p:nvSpPr>
          <p:cNvPr id="2" name="TextBox 1"/>
          <p:cNvSpPr txBox="1"/>
          <p:nvPr/>
        </p:nvSpPr>
        <p:spPr>
          <a:xfrm>
            <a:off x="3059451" y="5599134"/>
            <a:ext cx="4575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hlinkClick r:id="rId2"/>
              </a:rPr>
              <a:t>http://192.168.4.14:6080/e_Zones/main.do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7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dirty="0" smtClean="0"/>
              <a:t>양식 통일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35413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30" y="939802"/>
            <a:ext cx="6763979" cy="5681132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315199" y="2607732"/>
            <a:ext cx="4334934" cy="313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AutoNum type="arabicPeriod"/>
            </a:pPr>
            <a:r>
              <a:rPr lang="en-US" altLang="ko-KR" dirty="0" smtClean="0"/>
              <a:t>PREPARED STATEMENT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컬럼은</a:t>
            </a:r>
            <a:r>
              <a:rPr lang="ko-KR" altLang="en-US" dirty="0" smtClean="0"/>
              <a:t> 숫자 형식으로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2379134" y="2455333"/>
            <a:ext cx="4936065" cy="355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4296919" y="3090333"/>
            <a:ext cx="3018280" cy="61806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48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5329492"/>
              </p:ext>
            </p:extLst>
          </p:nvPr>
        </p:nvGraphicFramePr>
        <p:xfrm>
          <a:off x="431800" y="1524000"/>
          <a:ext cx="11345864" cy="3716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/>
                <a:gridCol w="8755064"/>
              </a:tblGrid>
              <a:tr h="3787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통일 양식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err="1" smtClean="0"/>
                        <a:t>패키지명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DAO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ezone.dao.ht(</a:t>
                      </a:r>
                      <a:r>
                        <a:rPr lang="ko-KR" altLang="en-US" dirty="0" smtClean="0"/>
                        <a:t>이니셜</a:t>
                      </a:r>
                      <a:r>
                        <a:rPr lang="en-US" altLang="ko-KR" dirty="0" smtClean="0"/>
                        <a:t>)_-----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SERVICE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ezone.service.ht(</a:t>
                      </a:r>
                      <a:r>
                        <a:rPr lang="ko-KR" altLang="en-US" dirty="0" smtClean="0"/>
                        <a:t>이니셜</a:t>
                      </a:r>
                      <a:r>
                        <a:rPr lang="en-US" altLang="ko-KR" dirty="0" smtClean="0"/>
                        <a:t>)_-----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CONTROLLER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ezone.controller.ht(</a:t>
                      </a:r>
                      <a:r>
                        <a:rPr lang="ko-KR" altLang="en-US" dirty="0" smtClean="0"/>
                        <a:t>이니셜</a:t>
                      </a:r>
                      <a:r>
                        <a:rPr lang="en-US" altLang="ko-KR" dirty="0" smtClean="0"/>
                        <a:t>)_----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VO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ezone.vo.ht(</a:t>
                      </a:r>
                      <a:r>
                        <a:rPr lang="ko-KR" altLang="en-US" dirty="0" smtClean="0"/>
                        <a:t>이니셜</a:t>
                      </a:r>
                      <a:r>
                        <a:rPr lang="en-US" altLang="ko-KR" dirty="0" smtClean="0"/>
                        <a:t>)_----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코드형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가운데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숫자형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오른쪽 정렬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천</a:t>
                      </a:r>
                      <a:r>
                        <a:rPr lang="ko-KR" altLang="en-US" baseline="0" dirty="0" smtClean="0"/>
                        <a:t> 단위 콤마</a:t>
                      </a:r>
                      <a:r>
                        <a:rPr lang="en-US" altLang="ko-KR" baseline="0" dirty="0" smtClean="0"/>
                        <a:t>(,)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문자열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왼쪽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325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r>
              <a:rPr lang="en-US" altLang="ko-KR" dirty="0"/>
              <a:t> </a:t>
            </a:r>
            <a:r>
              <a:rPr lang="en-US" altLang="ko-KR" dirty="0" smtClean="0"/>
              <a:t>– DB SEQUENCE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4297156"/>
              </p:ext>
            </p:extLst>
          </p:nvPr>
        </p:nvGraphicFramePr>
        <p:xfrm>
          <a:off x="431800" y="1524000"/>
          <a:ext cx="11345866" cy="4087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324"/>
                <a:gridCol w="2422688"/>
                <a:gridCol w="2768561"/>
                <a:gridCol w="2674293"/>
              </a:tblGrid>
              <a:tr h="3787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테이블명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컬럼명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SEQUENCE</a:t>
                      </a:r>
                      <a:r>
                        <a:rPr lang="ko-KR" altLang="en-US" dirty="0" smtClean="0"/>
                        <a:t>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시작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en-US" altLang="ko-KR" baseline="0" dirty="0" smtClean="0"/>
                        <a:t>SEQUENCE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예약 및 세미나 등록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semi_code_seq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참가 예약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참가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parti_code_seq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mu_code_seq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참가 예약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참가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mu_parti_code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문의사항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문의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sq_code_seq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Q&amp;A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QNA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qna_code_seq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공지사항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공지사항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sz_code_seq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캐러셀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배너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캐러셀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carou_code_seq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6100000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420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064" y="952500"/>
            <a:ext cx="9524470" cy="5719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978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8130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 sz="2400" b="0" dirty="0"/>
          </a:p>
        </p:txBody>
      </p:sp>
      <p:sp>
        <p:nvSpPr>
          <p:cNvPr id="5" name="Google Shape;164;g7c553259d1_0_81"/>
          <p:cNvSpPr/>
          <p:nvPr/>
        </p:nvSpPr>
        <p:spPr>
          <a:xfrm>
            <a:off x="3891869" y="5974235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68;g7c553259d1_0_81"/>
          <p:cNvSpPr/>
          <p:nvPr/>
        </p:nvSpPr>
        <p:spPr>
          <a:xfrm>
            <a:off x="560723" y="144269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650244" y="2039603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66123" y="1630346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6" y="1752237"/>
            <a:ext cx="6115365" cy="1967739"/>
          </a:xfrm>
          <a:prstGeom prst="rect">
            <a:avLst/>
          </a:prstGeom>
        </p:spPr>
      </p:pic>
      <p:sp>
        <p:nvSpPr>
          <p:cNvPr id="10" name="Google Shape;173;g7c553259d1_0_81"/>
          <p:cNvSpPr/>
          <p:nvPr/>
        </p:nvSpPr>
        <p:spPr>
          <a:xfrm>
            <a:off x="889095" y="162513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650244" y="1305087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814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6" y="1447060"/>
            <a:ext cx="9086335" cy="19634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03" y="3815353"/>
            <a:ext cx="7324725" cy="2845317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439022"/>
              </p:ext>
            </p:extLst>
          </p:nvPr>
        </p:nvGraphicFramePr>
        <p:xfrm>
          <a:off x="9292795" y="1447060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693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ko-KR" altLang="en-US" sz="2800" b="0"/>
              <a:t>컨텐츠</a:t>
            </a:r>
            <a:endParaRPr lang="ko-KR" altLang="en-US" sz="2800" b="0" dirty="0"/>
          </a:p>
        </p:txBody>
      </p:sp>
      <p:sp>
        <p:nvSpPr>
          <p:cNvPr id="12" name="Google Shape;164;g7c553259d1_0_81"/>
          <p:cNvSpPr/>
          <p:nvPr/>
        </p:nvSpPr>
        <p:spPr>
          <a:xfrm>
            <a:off x="3875393" y="5954997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68;g7c553259d1_0_81"/>
          <p:cNvSpPr/>
          <p:nvPr/>
        </p:nvSpPr>
        <p:spPr>
          <a:xfrm>
            <a:off x="612312" y="150810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397333" y="2166695"/>
          <a:ext cx="2869750" cy="453579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143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583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8958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84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94" y="3700437"/>
            <a:ext cx="6466381" cy="1512598"/>
          </a:xfrm>
          <a:prstGeom prst="rect">
            <a:avLst/>
          </a:prstGeom>
        </p:spPr>
      </p:pic>
      <p:sp>
        <p:nvSpPr>
          <p:cNvPr id="19" name="Google Shape;174;g7c553259d1_0_81"/>
          <p:cNvSpPr/>
          <p:nvPr/>
        </p:nvSpPr>
        <p:spPr>
          <a:xfrm>
            <a:off x="817381" y="403035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41" y="5358008"/>
            <a:ext cx="6466381" cy="1293624"/>
          </a:xfrm>
          <a:prstGeom prst="rect">
            <a:avLst/>
          </a:prstGeom>
        </p:spPr>
      </p:pic>
      <p:sp>
        <p:nvSpPr>
          <p:cNvPr id="21" name="Google Shape;196;g7c553259d1_0_81"/>
          <p:cNvSpPr/>
          <p:nvPr/>
        </p:nvSpPr>
        <p:spPr>
          <a:xfrm>
            <a:off x="868595" y="554861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68595" y="1936943"/>
            <a:ext cx="6008538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캐러셀 배너</a:t>
            </a:r>
          </a:p>
        </p:txBody>
      </p:sp>
      <p:sp>
        <p:nvSpPr>
          <p:cNvPr id="23" name="Google Shape;207;g7c553259d1_0_81"/>
          <p:cNvSpPr/>
          <p:nvPr/>
        </p:nvSpPr>
        <p:spPr>
          <a:xfrm>
            <a:off x="1002618" y="203732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8397333" y="139722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576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메인페이지</a:t>
            </a:r>
            <a:r>
              <a:rPr lang="ko-KR" altLang="en-US" sz="1600" b="0"/>
              <a:t> </a:t>
            </a:r>
            <a:r>
              <a:rPr lang="en-US" altLang="ko-KR" sz="2000" b="0"/>
              <a:t>-  </a:t>
            </a:r>
            <a:r>
              <a:rPr lang="ko-KR" altLang="en-US" sz="2000" b="0"/>
              <a:t>컨텐츠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8071"/>
            <a:ext cx="7039627" cy="506677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003" y="1916482"/>
            <a:ext cx="5198301" cy="20166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8153" y="2090781"/>
            <a:ext cx="2712671" cy="456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en-US" altLang="ko-KR" sz="2800" b="0" smtClean="0"/>
              <a:t>Footer</a:t>
            </a:r>
            <a:endParaRPr lang="ko-KR" altLang="en-US" sz="2800" b="0" dirty="0"/>
          </a:p>
        </p:txBody>
      </p:sp>
      <p:sp>
        <p:nvSpPr>
          <p:cNvPr id="15" name="Google Shape;168;g7c553259d1_0_81"/>
          <p:cNvSpPr/>
          <p:nvPr/>
        </p:nvSpPr>
        <p:spPr>
          <a:xfrm>
            <a:off x="884161" y="1436721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Google Shape;169;g7c553259d1_0_81"/>
          <p:cNvGraphicFramePr/>
          <p:nvPr>
            <p:extLst/>
          </p:nvPr>
        </p:nvGraphicFramePr>
        <p:xfrm>
          <a:off x="8452537" y="2161333"/>
          <a:ext cx="2869750" cy="4612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7" name="Google Shape;207;g7c553259d1_0_81"/>
          <p:cNvSpPr/>
          <p:nvPr/>
        </p:nvSpPr>
        <p:spPr>
          <a:xfrm>
            <a:off x="1379955" y="172236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20" y="2254423"/>
            <a:ext cx="6246845" cy="1587572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8452537" y="143672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100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 </a:t>
            </a:r>
            <a:r>
              <a:rPr lang="ko-KR" altLang="en-US" sz="2800" b="0"/>
              <a:t>메인페이지</a:t>
            </a:r>
            <a:r>
              <a:rPr lang="ko-KR" altLang="en-US" sz="1600" b="0"/>
              <a:t> </a:t>
            </a:r>
            <a:r>
              <a:rPr lang="en-US" altLang="ko-KR" sz="2000" b="0"/>
              <a:t>-  Footer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7892"/>
            <a:ext cx="12192000" cy="345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2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로그인 </a:t>
            </a:r>
            <a:r>
              <a:rPr lang="ko-KR" altLang="en-US" sz="4000" b="0"/>
              <a:t>페이지</a:t>
            </a:r>
            <a:r>
              <a:rPr lang="ko-KR" altLang="en-US" sz="2400" b="0"/>
              <a:t> </a:t>
            </a:r>
            <a:endParaRPr lang="ko-KR" altLang="en-US" sz="2400" b="0" dirty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834733" y="1556950"/>
            <a:ext cx="6526163" cy="50154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7738751" y="3328889"/>
          <a:ext cx="2869750" cy="263334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38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715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364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27" y="1727989"/>
            <a:ext cx="6102172" cy="423424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1278877" y="1638984"/>
            <a:ext cx="245944" cy="3043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802724" y="241587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00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00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230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로그인 페이지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02" y="1516465"/>
            <a:ext cx="5910707" cy="49908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556" y="1803748"/>
            <a:ext cx="6630443" cy="346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89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아이디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73497459"/>
              </p:ext>
            </p:extLst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이름과 이메일을 기준으로 해당 아이디를 찾는다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467518"/>
              </p:ext>
            </p:extLst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kb_user_w_findId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19" y="1888559"/>
            <a:ext cx="6096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8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상세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기범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76" y="1677279"/>
            <a:ext cx="11722910" cy="3834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81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0"/>
              <a:t>[</a:t>
            </a:r>
            <a:r>
              <a:rPr lang="ko-KR" altLang="en-US" sz="2400" b="0" smtClean="0"/>
              <a:t>화면구현</a:t>
            </a:r>
            <a:r>
              <a:rPr lang="en-US" altLang="ko-KR" sz="2400" b="0" smtClean="0"/>
              <a:t>] </a:t>
            </a:r>
            <a:r>
              <a:rPr lang="ko-KR" altLang="en-US" sz="2400" b="0"/>
              <a:t>사용자 </a:t>
            </a:r>
            <a:r>
              <a:rPr lang="en-US" altLang="ko-KR" sz="2400" b="0"/>
              <a:t>– </a:t>
            </a:r>
            <a:r>
              <a:rPr lang="ko-KR" altLang="en-US" sz="2400" b="0"/>
              <a:t>웹 </a:t>
            </a:r>
            <a:r>
              <a:rPr lang="en-US" altLang="ko-KR" sz="2400" b="0"/>
              <a:t>– </a:t>
            </a:r>
            <a:r>
              <a:rPr lang="ko-KR" altLang="en-US" sz="2400" b="0"/>
              <a:t>아이디 찾기</a:t>
            </a:r>
            <a:r>
              <a:rPr lang="ko-KR" altLang="en-US" sz="14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11" y="1448615"/>
            <a:ext cx="6592742" cy="51175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956" y="2127467"/>
            <a:ext cx="5611008" cy="120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956" y="3862692"/>
            <a:ext cx="5523978" cy="164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9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– </a:t>
            </a:r>
            <a:r>
              <a:rPr lang="ko-KR" altLang="en-US" sz="2800" b="0"/>
              <a:t>아이디 </a:t>
            </a:r>
            <a:r>
              <a:rPr lang="ko-KR" altLang="en-US" sz="2800" b="0" smtClean="0"/>
              <a:t>찾기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결과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52" y="1547356"/>
            <a:ext cx="7181850" cy="45148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626" y="2862654"/>
            <a:ext cx="4746321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3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217002909"/>
              </p:ext>
            </p:extLst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아이디와 이메일을 비교하여 비밀번호 변경 처리 프로세스로 이동한다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369959"/>
              </p:ext>
            </p:extLst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35" y="1810509"/>
            <a:ext cx="59531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7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28" y="1349483"/>
            <a:ext cx="5275539" cy="52863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279" y="3190939"/>
            <a:ext cx="5866161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69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11882315"/>
              </p:ext>
            </p:extLst>
          </p:nvPr>
        </p:nvGraphicFramePr>
        <p:xfrm>
          <a:off x="8501614" y="3571468"/>
          <a:ext cx="2869750" cy="22541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변경할 비밀번호와 비밀번호 확인 일치를 확인하여 비밀번호 처리 프로세스로 이동한다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49" y="1739072"/>
            <a:ext cx="60483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4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01" y="1826060"/>
            <a:ext cx="6600825" cy="40576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768" y="3138944"/>
            <a:ext cx="4108602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7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799" y="2007229"/>
            <a:ext cx="75533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7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모바일 </a:t>
            </a:r>
            <a:r>
              <a:rPr lang="en-US" altLang="ko-KR" sz="4000" b="0" smtClean="0"/>
              <a:t>-</a:t>
            </a:r>
            <a:r>
              <a:rPr lang="ko-KR" altLang="en-US" sz="4000" b="0" smtClean="0"/>
              <a:t>메인페이지</a:t>
            </a:r>
            <a:endParaRPr lang="ko-KR" altLang="en-US" sz="2400" b="0" dirty="0"/>
          </a:p>
        </p:txBody>
      </p:sp>
      <p:sp>
        <p:nvSpPr>
          <p:cNvPr id="13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501614" y="357146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5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326" y="1395860"/>
            <a:ext cx="2248186" cy="4883645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045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7266" y="140419"/>
            <a:ext cx="9646078" cy="796908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모바일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로그인 페이지</a:t>
            </a:r>
            <a:r>
              <a:rPr lang="ko-KR" altLang="en-US" sz="2000" b="0" smtClean="0"/>
              <a:t> </a:t>
            </a:r>
            <a:endParaRPr lang="ko-KR" altLang="en-US" sz="2000" b="0" dirty="0"/>
          </a:p>
        </p:txBody>
      </p:sp>
      <p:sp>
        <p:nvSpPr>
          <p:cNvPr id="1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" name="Google Shape;169;g7c553259d1_0_81"/>
          <p:cNvGraphicFramePr/>
          <p:nvPr>
            <p:extLst/>
          </p:nvPr>
        </p:nvGraphicFramePr>
        <p:xfrm>
          <a:off x="8147736" y="359655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0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405" y="1586205"/>
            <a:ext cx="2577996" cy="4562766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8215372" y="262182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156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sp>
        <p:nvSpPr>
          <p:cNvPr id="8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" name="Google Shape;169;g7c553259d1_0_81"/>
          <p:cNvGraphicFramePr/>
          <p:nvPr>
            <p:extLst/>
          </p:nvPr>
        </p:nvGraphicFramePr>
        <p:xfrm>
          <a:off x="8213589" y="4016684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753" y="1472067"/>
            <a:ext cx="6106121" cy="4867275"/>
          </a:xfrm>
          <a:prstGeom prst="rect">
            <a:avLst/>
          </a:prstGeom>
        </p:spPr>
      </p:pic>
      <p:sp>
        <p:nvSpPr>
          <p:cNvPr id="12" name="Google Shape;173;g7c553259d1_0_81"/>
          <p:cNvSpPr/>
          <p:nvPr/>
        </p:nvSpPr>
        <p:spPr>
          <a:xfrm>
            <a:off x="1606549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8213589" y="2811291"/>
          <a:ext cx="26660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60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454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9419</Words>
  <Application>Microsoft Office PowerPoint</Application>
  <PresentationFormat>와이드스크린</PresentationFormat>
  <Paragraphs>2970</Paragraphs>
  <Slides>211</Slides>
  <Notes>78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211</vt:i4>
      </vt:variant>
    </vt:vector>
  </HeadingPairs>
  <TitlesOfParts>
    <vt:vector size="220" baseType="lpstr">
      <vt:lpstr>KoPub돋움체 Medium</vt:lpstr>
      <vt:lpstr>굴림체</vt:lpstr>
      <vt:lpstr>나눔바른고딕 Light</vt:lpstr>
      <vt:lpstr>맑은 고딕</vt:lpstr>
      <vt:lpstr>맑은 고딕</vt:lpstr>
      <vt:lpstr>Arial</vt:lpstr>
      <vt:lpstr>Microsoft Yi Baiti</vt:lpstr>
      <vt:lpstr>Wingdings</vt:lpstr>
      <vt:lpstr>Office 테마</vt:lpstr>
      <vt:lpstr>e – Zone </vt:lpstr>
      <vt:lpstr>목차</vt:lpstr>
      <vt:lpstr>개요</vt:lpstr>
      <vt:lpstr>개요</vt:lpstr>
      <vt:lpstr>유즈케이스</vt:lpstr>
      <vt:lpstr>유즈 케이스</vt:lpstr>
      <vt:lpstr>요구사항 정의서</vt:lpstr>
      <vt:lpstr>요구사항 정의서 (개괄)</vt:lpstr>
      <vt:lpstr>요구사항 정의서 (상세 - 기범)</vt:lpstr>
      <vt:lpstr>요구사항 정의서 (상세 - 서희)</vt:lpstr>
      <vt:lpstr>요구사항 정의서 (상세 - 형준)</vt:lpstr>
      <vt:lpstr>요구사항 정의서 (상세 - 현태)</vt:lpstr>
      <vt:lpstr>[DB 설계] ERD 설계</vt:lpstr>
      <vt:lpstr>[DB 설계] ERD 논리설계 (초기)</vt:lpstr>
      <vt:lpstr>[DB 설계] ERD 논리설계 (최종) – 테이블 관계 및 주요 키</vt:lpstr>
      <vt:lpstr>[DB 설계] ERD 논리설계 (최종)</vt:lpstr>
      <vt:lpstr>[DB 설계] ERD 물리설계 (최종)</vt:lpstr>
      <vt:lpstr>화면 설계 및 구현</vt:lpstr>
      <vt:lpstr>PowerPoint 프레젠테이션</vt:lpstr>
      <vt:lpstr>[화면설계] 사용자 – 웹 - 메인페이지 - HEADER</vt:lpstr>
      <vt:lpstr>[화면구현] 사용자 – 웹 - 메인페이지 - HEADER</vt:lpstr>
      <vt:lpstr>[화면설계] 사용자 – 웹 - 메인페이지 -  컨텐츠</vt:lpstr>
      <vt:lpstr>[화면구현] 사용자 – 웹 - 메인페이지 -  컨텐츠</vt:lpstr>
      <vt:lpstr>[화면설계] 사용자 – 웹 -  메인페이지 -  Footer</vt:lpstr>
      <vt:lpstr>[화면구현] 사용자 – 웹 -  메인페이지 -  Footer</vt:lpstr>
      <vt:lpstr>[화면설계] 사용자 – 웹 - 로그인 페이지 </vt:lpstr>
      <vt:lpstr>[화면구현] 사용자 – 웹 - 로그인 페이지 </vt:lpstr>
      <vt:lpstr>[화면설계] 사용자 – 웹 – 아이디 찾기 </vt:lpstr>
      <vt:lpstr>[화면구현] 사용자 – 웹 – 아이디 찾기 </vt:lpstr>
      <vt:lpstr>[화면구현] 사용자 – 웹 – 아이디 찾기 - 결과 </vt:lpstr>
      <vt:lpstr>[화면설계] 사용자 – 웹 – 비밀번호 찾기 </vt:lpstr>
      <vt:lpstr>[화면구현] 사용자 – 웹 – 비밀번호 찾기 </vt:lpstr>
      <vt:lpstr>[화면설계] 사용자 – 웹 – 비밀번호 변경 </vt:lpstr>
      <vt:lpstr>[화면구현] 사용자 – 웹 – 비밀번호 변경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진행 현황</vt:lpstr>
      <vt:lpstr>진행 현황</vt:lpstr>
      <vt:lpstr>이번 주 Feedback</vt:lpstr>
      <vt:lpstr>THANK  YOU</vt:lpstr>
      <vt:lpstr>양식 통일</vt:lpstr>
      <vt:lpstr>양식 통일</vt:lpstr>
      <vt:lpstr>양식 통일</vt:lpstr>
      <vt:lpstr>양식 통일 – DB SEQUENCE</vt:lpstr>
      <vt:lpstr>PowerPoint 프레젠테이션</vt:lpstr>
      <vt:lpstr>[화면설계] 사용자 – 웹 - 메인페이지 - HEADER</vt:lpstr>
      <vt:lpstr>[화면구현] 사용자 – 웹 - 메인페이지 - HEADER</vt:lpstr>
      <vt:lpstr>[화면설계] 사용자 – 웹 - 메인페이지 -  컨텐츠</vt:lpstr>
      <vt:lpstr>[화면구현] 사용자 – 웹 - 메인페이지 -  컨텐츠</vt:lpstr>
      <vt:lpstr>[화면설계] 사용자 – 웹 -  메인페이지 -  Footer</vt:lpstr>
      <vt:lpstr>[화면구현] 사용자 – 웹 -  메인페이지 -  Footer</vt:lpstr>
      <vt:lpstr>[화면설계] 사용자 – 웹 - 로그인 페이지 </vt:lpstr>
      <vt:lpstr>[화면구현] 사용자 – 웹 - 로그인 페이지 </vt:lpstr>
      <vt:lpstr>[화면설계] 사용자 – 웹 – 아이디 찾기 </vt:lpstr>
      <vt:lpstr>[화면구현] 사용자 – 웹 – 아이디 찾기 </vt:lpstr>
      <vt:lpstr>[화면구현] 사용자 – 웹 – 아이디 찾기 - 결과 </vt:lpstr>
      <vt:lpstr>[화면설계] 사용자 – 웹 – 비밀번호 찾기 </vt:lpstr>
      <vt:lpstr>[화면구현] 사용자 – 웹 – 비밀번호 찾기 </vt:lpstr>
      <vt:lpstr>[화면설계] 사용자 – 웹 – 비밀번호 변경 </vt:lpstr>
      <vt:lpstr>[화면구현] 사용자 – 웹 – 비밀번호 변경 </vt:lpstr>
      <vt:lpstr>PowerPoint 프레젠테이션</vt:lpstr>
      <vt:lpstr>[화면설계] 사용자 – 모바일 -메인페이지</vt:lpstr>
      <vt:lpstr>[화면설계] 사용자 – 모바일 - 로그인 페이지 </vt:lpstr>
      <vt:lpstr>[화면설계] 사용자 – 웹 - 세미나존 정보</vt:lpstr>
      <vt:lpstr>[화면설계]사용자 – 모바일 - 세미나존 정보</vt:lpstr>
      <vt:lpstr>[화면설계]사용자 – 웹 - 세미나존 후기 목록</vt:lpstr>
      <vt:lpstr>[화면설계] 사용자 – 웹 - 세미나존 후기 목록 -상세내용</vt:lpstr>
      <vt:lpstr>[화면설계] 사용자 – 모바일 - 세미나존 후기 목록</vt:lpstr>
      <vt:lpstr>[화면설계]사용자- 모바일 – 세미나존 후기 목록 - 상세내용 </vt:lpstr>
      <vt:lpstr>[화면설계] 관리자 – 웹 - 캐러셀 배너 관리</vt:lpstr>
      <vt:lpstr>[화면설계] 관리자- 웹 - 회원정보관리</vt:lpstr>
      <vt:lpstr>[화면설계] 관리자 – 웹 - 세미나존 관리</vt:lpstr>
      <vt:lpstr>[화면설계] 관리자 –웹 - 세미나존 등록 및 수정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[화면 설계] 사용자 - 웹 - 게시판 - 공지사항</vt:lpstr>
      <vt:lpstr>[화면 구현] 사용자 - 웹 - 게시판 - 공지사항</vt:lpstr>
      <vt:lpstr>[화면 설계] 사용자 - 웹 - 게시판 - 공지사항</vt:lpstr>
      <vt:lpstr>PowerPoint 프레젠테이션</vt:lpstr>
      <vt:lpstr>[화면 설계] 사용자 - 웹 - 게시판 - FAQ</vt:lpstr>
      <vt:lpstr>[화면 설계] 사용자 - 웹 - 게시판 - FAQ</vt:lpstr>
      <vt:lpstr>[화면 설계] 사용자 - 모바일 - 게시판 - FAQ</vt:lpstr>
      <vt:lpstr>[화면 설계] 사용자 - 웹 - 게시판 – Q&amp;A</vt:lpstr>
      <vt:lpstr>[화면 설계] 사용자 - 웹 - 게시판 – Q&amp;A</vt:lpstr>
      <vt:lpstr>[화면 설계] 사용자 - 모바일 - 게시판 – Q&amp;A</vt:lpstr>
      <vt:lpstr>[화면 설계] 관리자 - 게시판 관리 – 공지사항 관리</vt:lpstr>
      <vt:lpstr>[화면 설계] 관리자 - 게시판 관리 – 공지사항 관리</vt:lpstr>
      <vt:lpstr>[화면 설계] 관리자 - 게시판 관리 – 공지사항 관리</vt:lpstr>
      <vt:lpstr>[화면 설계] 관리자 – 게시판 관리 – 공지사항 관리</vt:lpstr>
      <vt:lpstr>[화면 설계] 관리자 - 게시판 관리 – FAQ</vt:lpstr>
      <vt:lpstr>[화면 설계] 관리자 - 게시판 관리 – FAQ</vt:lpstr>
      <vt:lpstr>[화면 설계] 관리자 – 게시판 관리 - FAQ</vt:lpstr>
      <vt:lpstr>[화면 설계] 관리자 - 게시판 관리 – FAQ</vt:lpstr>
      <vt:lpstr>[화면 설계] 관리자 - 게시판 관리 – Q&amp;A</vt:lpstr>
      <vt:lpstr>[화면 설계] 관리자 - 게시판 관리 – Q&amp;A</vt:lpstr>
      <vt:lpstr>[화면 설계] 관리자 - 게시판 관리 – Q&amp;A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 – Zone </dc:title>
  <dc:creator>507-07</dc:creator>
  <cp:lastModifiedBy>508-10</cp:lastModifiedBy>
  <cp:revision>59</cp:revision>
  <dcterms:created xsi:type="dcterms:W3CDTF">2020-04-02T06:13:26Z</dcterms:created>
  <dcterms:modified xsi:type="dcterms:W3CDTF">2020-04-10T00:24:26Z</dcterms:modified>
</cp:coreProperties>
</file>